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9"/>
  </p:notesMasterIdLst>
  <p:sldIdLst>
    <p:sldId id="256" r:id="rId2"/>
    <p:sldId id="257" r:id="rId3"/>
    <p:sldId id="258" r:id="rId4"/>
    <p:sldId id="259" r:id="rId5"/>
    <p:sldId id="278" r:id="rId6"/>
    <p:sldId id="260" r:id="rId7"/>
    <p:sldId id="261" r:id="rId8"/>
    <p:sldId id="263" r:id="rId9"/>
    <p:sldId id="264" r:id="rId10"/>
    <p:sldId id="265" r:id="rId11"/>
    <p:sldId id="266" r:id="rId12"/>
    <p:sldId id="267" r:id="rId13"/>
    <p:sldId id="288" r:id="rId14"/>
    <p:sldId id="289" r:id="rId15"/>
    <p:sldId id="290" r:id="rId16"/>
    <p:sldId id="268" r:id="rId17"/>
    <p:sldId id="269" r:id="rId18"/>
    <p:sldId id="272" r:id="rId19"/>
    <p:sldId id="273" r:id="rId20"/>
    <p:sldId id="270" r:id="rId21"/>
    <p:sldId id="271" r:id="rId22"/>
    <p:sldId id="281" r:id="rId23"/>
    <p:sldId id="282" r:id="rId24"/>
    <p:sldId id="274" r:id="rId25"/>
    <p:sldId id="275" r:id="rId26"/>
    <p:sldId id="276" r:id="rId27"/>
    <p:sldId id="279" r:id="rId28"/>
    <p:sldId id="280" r:id="rId29"/>
    <p:sldId id="283" r:id="rId30"/>
    <p:sldId id="284" r:id="rId31"/>
    <p:sldId id="285" r:id="rId32"/>
    <p:sldId id="286" r:id="rId33"/>
    <p:sldId id="291" r:id="rId34"/>
    <p:sldId id="292" r:id="rId35"/>
    <p:sldId id="293" r:id="rId36"/>
    <p:sldId id="294" r:id="rId37"/>
    <p:sldId id="287"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07"/>
  </p:normalViewPr>
  <p:slideViewPr>
    <p:cSldViewPr snapToGrid="0">
      <p:cViewPr varScale="1">
        <p:scale>
          <a:sx n="115" d="100"/>
          <a:sy n="115" d="100"/>
        </p:scale>
        <p:origin x="10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F867B6-10C8-5D46-9F90-F5E3857B45C0}" type="datetimeFigureOut">
              <a:rPr lang="en-US" smtClean="0"/>
              <a:t>6/4/25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CEF650-763D-8948-B04F-AFFD052EAD26}" type="slidenum">
              <a:rPr lang="en-US" smtClean="0"/>
              <a:t>‹#›</a:t>
            </a:fld>
            <a:endParaRPr lang="en-US"/>
          </a:p>
        </p:txBody>
      </p:sp>
    </p:spTree>
    <p:extLst>
      <p:ext uri="{BB962C8B-B14F-4D97-AF65-F5344CB8AC3E}">
        <p14:creationId xmlns:p14="http://schemas.microsoft.com/office/powerpoint/2010/main" val="4084902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you hear in these definitions of advocacy? How is it different than what you think of advocacy as? How is it the same?</a:t>
            </a:r>
          </a:p>
        </p:txBody>
      </p:sp>
      <p:sp>
        <p:nvSpPr>
          <p:cNvPr id="4" name="Slide Number Placeholder 3"/>
          <p:cNvSpPr>
            <a:spLocks noGrp="1"/>
          </p:cNvSpPr>
          <p:nvPr>
            <p:ph type="sldNum" sz="quarter" idx="5"/>
          </p:nvPr>
        </p:nvSpPr>
        <p:spPr/>
        <p:txBody>
          <a:bodyPr/>
          <a:lstStyle/>
          <a:p>
            <a:fld id="{B8CEF650-763D-8948-B04F-AFFD052EAD26}" type="slidenum">
              <a:rPr lang="en-US" smtClean="0"/>
              <a:t>3</a:t>
            </a:fld>
            <a:endParaRPr lang="en-US"/>
          </a:p>
        </p:txBody>
      </p:sp>
    </p:spTree>
    <p:extLst>
      <p:ext uri="{BB962C8B-B14F-4D97-AF65-F5344CB8AC3E}">
        <p14:creationId xmlns:p14="http://schemas.microsoft.com/office/powerpoint/2010/main" val="3632899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Immigration and </a:t>
            </a:r>
            <a:r>
              <a:rPr lang="en-US" dirty="0" err="1"/>
              <a:t>palestne</a:t>
            </a:r>
            <a:r>
              <a:rPr lang="en-US" dirty="0"/>
              <a:t> are personal to me-</a:t>
            </a:r>
          </a:p>
          <a:p>
            <a:r>
              <a:rPr lang="en-US" dirty="0"/>
              <a:t>People get paid to advocate so </a:t>
            </a:r>
            <a:r>
              <a:rPr lang="en-US" dirty="0" err="1"/>
              <a:t>wrok</a:t>
            </a:r>
            <a:r>
              <a:rPr lang="en-US" dirty="0"/>
              <a:t> with them</a:t>
            </a:r>
          </a:p>
          <a:p>
            <a:r>
              <a:rPr lang="en-US" dirty="0"/>
              <a:t>Pick your topic for today</a:t>
            </a:r>
          </a:p>
          <a:p>
            <a:endParaRPr lang="en-US" dirty="0"/>
          </a:p>
        </p:txBody>
      </p:sp>
      <p:sp>
        <p:nvSpPr>
          <p:cNvPr id="4" name="Slide Number Placeholder 3"/>
          <p:cNvSpPr>
            <a:spLocks noGrp="1"/>
          </p:cNvSpPr>
          <p:nvPr>
            <p:ph type="sldNum" sz="quarter" idx="5"/>
          </p:nvPr>
        </p:nvSpPr>
        <p:spPr/>
        <p:txBody>
          <a:bodyPr/>
          <a:lstStyle/>
          <a:p>
            <a:fld id="{B8CEF650-763D-8948-B04F-AFFD052EAD26}" type="slidenum">
              <a:rPr lang="en-US" smtClean="0"/>
              <a:t>7</a:t>
            </a:fld>
            <a:endParaRPr lang="en-US"/>
          </a:p>
        </p:txBody>
      </p:sp>
    </p:spTree>
    <p:extLst>
      <p:ext uri="{BB962C8B-B14F-4D97-AF65-F5344CB8AC3E}">
        <p14:creationId xmlns:p14="http://schemas.microsoft.com/office/powerpoint/2010/main" val="623387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Transgender mice</a:t>
            </a:r>
          </a:p>
        </p:txBody>
      </p:sp>
      <p:sp>
        <p:nvSpPr>
          <p:cNvPr id="4" name="Slide Number Placeholder 3"/>
          <p:cNvSpPr>
            <a:spLocks noGrp="1"/>
          </p:cNvSpPr>
          <p:nvPr>
            <p:ph type="sldNum" sz="quarter" idx="5"/>
          </p:nvPr>
        </p:nvSpPr>
        <p:spPr/>
        <p:txBody>
          <a:bodyPr/>
          <a:lstStyle/>
          <a:p>
            <a:fld id="{B8CEF650-763D-8948-B04F-AFFD052EAD26}" type="slidenum">
              <a:rPr lang="en-US" smtClean="0"/>
              <a:t>23</a:t>
            </a:fld>
            <a:endParaRPr lang="en-US"/>
          </a:p>
        </p:txBody>
      </p:sp>
    </p:spTree>
    <p:extLst>
      <p:ext uri="{BB962C8B-B14F-4D97-AF65-F5344CB8AC3E}">
        <p14:creationId xmlns:p14="http://schemas.microsoft.com/office/powerpoint/2010/main" val="389327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6/4/25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6/4/25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6/4/25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6/4/25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6/4/25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6/4/25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iaclu.org/en/publications/advocacy-101-how-write-your-legislato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congress.gov/bill/118th-congress/house-bill/9649/all-actions?overview=closed#tabs" TargetMode="External"/><Relationship Id="rId2" Type="http://schemas.openxmlformats.org/officeDocument/2006/relationships/hyperlink" Target="https://www.govtrack.us/congress/bill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go.bread.org/page/80018/action/1?ea.tracking.id=tophat&amp;_gl=1*1nqcr4p*_gcl_au*MTc4OTk3MTQ3Ni4xNzM4MzY5Mjg0" TargetMode="External"/><Relationship Id="rId2" Type="http://schemas.openxmlformats.org/officeDocument/2006/relationships/hyperlink" Target="https://give.elca.org/page/56774/action/1?_ga=2.57520943.407686024.1741379658-732355457.1730835834" TargetMode="External"/><Relationship Id="rId1" Type="http://schemas.openxmlformats.org/officeDocument/2006/relationships/slideLayout" Target="../slideLayouts/slideLayout2.xml"/><Relationship Id="rId4" Type="http://schemas.openxmlformats.org/officeDocument/2006/relationships/hyperlink" Target="https://act.hrc.org/page/18408/data/1?locale=en-U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facebook.com/PeteRickettsN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facebook.com/ELCAammparo"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5calls.or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6aGGvy7Dt9o?feature=oembed"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lcamediaresources.blob.core.windows.net/cdn/wp-content/uploads/Being_A_Public_Church.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F5bXlUXVixg" TargetMode="External"/><Relationship Id="rId2" Type="http://schemas.openxmlformats.org/officeDocument/2006/relationships/hyperlink" Target="https://www.elca.org/our-work/publicly-engaged-church/advocac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F5bXlUXVixg?feature=oembed"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involvepeople.org/advocacy-vs-savioris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0E90B-03C5-C733-E3D2-15D048CA2157}"/>
              </a:ext>
            </a:extLst>
          </p:cNvPr>
          <p:cNvSpPr>
            <a:spLocks noGrp="1"/>
          </p:cNvSpPr>
          <p:nvPr>
            <p:ph type="ctrTitle"/>
          </p:nvPr>
        </p:nvSpPr>
        <p:spPr/>
        <p:txBody>
          <a:bodyPr/>
          <a:lstStyle/>
          <a:p>
            <a:r>
              <a:rPr lang="en-US" dirty="0"/>
              <a:t>Advocacy 101</a:t>
            </a:r>
          </a:p>
        </p:txBody>
      </p:sp>
      <p:sp>
        <p:nvSpPr>
          <p:cNvPr id="3" name="Subtitle 2">
            <a:extLst>
              <a:ext uri="{FF2B5EF4-FFF2-40B4-BE49-F238E27FC236}">
                <a16:creationId xmlns:a16="http://schemas.microsoft.com/office/drawing/2014/main" id="{F1CE68F7-7BDA-19EC-E1F8-888D4079A600}"/>
              </a:ext>
            </a:extLst>
          </p:cNvPr>
          <p:cNvSpPr>
            <a:spLocks noGrp="1"/>
          </p:cNvSpPr>
          <p:nvPr>
            <p:ph type="subTitle" idx="1"/>
          </p:nvPr>
        </p:nvSpPr>
        <p:spPr/>
        <p:txBody>
          <a:bodyPr/>
          <a:lstStyle/>
          <a:p>
            <a:r>
              <a:rPr lang="en-US" dirty="0"/>
              <a:t>How to not be terrified, overwhelmed or befuddled</a:t>
            </a:r>
          </a:p>
        </p:txBody>
      </p:sp>
    </p:spTree>
    <p:extLst>
      <p:ext uri="{BB962C8B-B14F-4D97-AF65-F5344CB8AC3E}">
        <p14:creationId xmlns:p14="http://schemas.microsoft.com/office/powerpoint/2010/main" val="516391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F10BD-9F7E-92E6-92F6-D7D4AA382BC7}"/>
              </a:ext>
            </a:extLst>
          </p:cNvPr>
          <p:cNvSpPr>
            <a:spLocks noGrp="1"/>
          </p:cNvSpPr>
          <p:nvPr>
            <p:ph type="title"/>
          </p:nvPr>
        </p:nvSpPr>
        <p:spPr/>
        <p:txBody>
          <a:bodyPr/>
          <a:lstStyle/>
          <a:p>
            <a:r>
              <a:rPr lang="en-US" dirty="0"/>
              <a:t>SHARE YOUR STORY</a:t>
            </a:r>
          </a:p>
        </p:txBody>
      </p:sp>
      <p:sp>
        <p:nvSpPr>
          <p:cNvPr id="3" name="Content Placeholder 2">
            <a:extLst>
              <a:ext uri="{FF2B5EF4-FFF2-40B4-BE49-F238E27FC236}">
                <a16:creationId xmlns:a16="http://schemas.microsoft.com/office/drawing/2014/main" id="{91EE1F8B-671D-64D0-359A-165668C4997D}"/>
              </a:ext>
            </a:extLst>
          </p:cNvPr>
          <p:cNvSpPr>
            <a:spLocks noGrp="1"/>
          </p:cNvSpPr>
          <p:nvPr>
            <p:ph idx="1"/>
          </p:nvPr>
        </p:nvSpPr>
        <p:spPr/>
        <p:txBody>
          <a:bodyPr>
            <a:normAutofit lnSpcReduction="10000"/>
          </a:bodyPr>
          <a:lstStyle/>
          <a:p>
            <a:r>
              <a:rPr lang="en-US" dirty="0"/>
              <a:t>Stories are powerful bridge builders between people. Your stories matter, whether from your own life, your faith community, your school, your friends or even people you value but may not know well.  This is the foundation of your advocacy work. You will use this to flesh out your message. </a:t>
            </a:r>
          </a:p>
          <a:p>
            <a:r>
              <a:rPr lang="en-US" dirty="0"/>
              <a:t>An elevator speech SHORT― the time it takes to ride an elevator with someone ― that draws that person into further conversation or connection.  When you advocate you often don’t have lots of time.</a:t>
            </a:r>
          </a:p>
          <a:p>
            <a:r>
              <a:rPr lang="en-US" dirty="0"/>
              <a:t>ME (who am I, why does this matter to me), YOU (what do I want you to do?) WE (how can we work together?)</a:t>
            </a:r>
          </a:p>
        </p:txBody>
      </p:sp>
    </p:spTree>
    <p:extLst>
      <p:ext uri="{BB962C8B-B14F-4D97-AF65-F5344CB8AC3E}">
        <p14:creationId xmlns:p14="http://schemas.microsoft.com/office/powerpoint/2010/main" val="694968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3C43F-206D-71E5-283F-452C12175A53}"/>
              </a:ext>
            </a:extLst>
          </p:cNvPr>
          <p:cNvSpPr>
            <a:spLocks noGrp="1"/>
          </p:cNvSpPr>
          <p:nvPr>
            <p:ph type="title"/>
          </p:nvPr>
        </p:nvSpPr>
        <p:spPr/>
        <p:txBody>
          <a:bodyPr/>
          <a:lstStyle/>
          <a:p>
            <a:r>
              <a:rPr lang="en-US" dirty="0"/>
              <a:t>Create your message</a:t>
            </a:r>
          </a:p>
        </p:txBody>
      </p:sp>
      <p:sp>
        <p:nvSpPr>
          <p:cNvPr id="3" name="Content Placeholder 2">
            <a:extLst>
              <a:ext uri="{FF2B5EF4-FFF2-40B4-BE49-F238E27FC236}">
                <a16:creationId xmlns:a16="http://schemas.microsoft.com/office/drawing/2014/main" id="{61D91AB8-6640-63B6-E68D-E8BC7FD04897}"/>
              </a:ext>
            </a:extLst>
          </p:cNvPr>
          <p:cNvSpPr>
            <a:spLocks noGrp="1"/>
          </p:cNvSpPr>
          <p:nvPr>
            <p:ph idx="1"/>
          </p:nvPr>
        </p:nvSpPr>
        <p:spPr/>
        <p:txBody>
          <a:bodyPr>
            <a:normAutofit fontScale="85000" lnSpcReduction="20000"/>
          </a:bodyPr>
          <a:lstStyle/>
          <a:p>
            <a:r>
              <a:rPr lang="en-US" dirty="0"/>
              <a:t>ME</a:t>
            </a:r>
          </a:p>
          <a:p>
            <a:pPr marL="0" indent="0">
              <a:buNone/>
            </a:pPr>
            <a:r>
              <a:rPr lang="en-US" dirty="0"/>
              <a:t>As a ________________ (parent, young adult, senior citizen, person with college debt), I am concerned about __________________(anti-trans legislation, immigrant and </a:t>
            </a:r>
            <a:r>
              <a:rPr lang="en-US" dirty="0" err="1"/>
              <a:t>refguee</a:t>
            </a:r>
            <a:r>
              <a:rPr lang="en-US" dirty="0"/>
              <a:t> rights, Palestinians) because __________________ </a:t>
            </a:r>
          </a:p>
          <a:p>
            <a:pPr marL="0" indent="0">
              <a:buNone/>
            </a:pPr>
            <a:r>
              <a:rPr lang="en-US" dirty="0"/>
              <a:t>YOU</a:t>
            </a:r>
          </a:p>
          <a:p>
            <a:pPr marL="0" indent="0">
              <a:buNone/>
            </a:pPr>
            <a:r>
              <a:rPr lang="en-US" dirty="0"/>
              <a:t>As your ___________(friend, co worker, neighbor, constituent), I am asking you to __________( pray, learn more, come to this </a:t>
            </a:r>
            <a:r>
              <a:rPr lang="en-US" dirty="0" err="1"/>
              <a:t>workship</a:t>
            </a:r>
            <a:r>
              <a:rPr lang="en-US" dirty="0"/>
              <a:t> with me) because ___________________</a:t>
            </a:r>
          </a:p>
          <a:p>
            <a:pPr marL="0" indent="0">
              <a:buNone/>
            </a:pPr>
            <a:r>
              <a:rPr lang="en-US" dirty="0"/>
              <a:t>WE</a:t>
            </a:r>
          </a:p>
          <a:p>
            <a:pPr marL="0" indent="0">
              <a:buNone/>
            </a:pPr>
            <a:r>
              <a:rPr lang="en-US" dirty="0"/>
              <a:t>I hope that we can ___________________ (learn more, ask questions, work on this) together because ___________________________</a:t>
            </a:r>
          </a:p>
        </p:txBody>
      </p:sp>
    </p:spTree>
    <p:extLst>
      <p:ext uri="{BB962C8B-B14F-4D97-AF65-F5344CB8AC3E}">
        <p14:creationId xmlns:p14="http://schemas.microsoft.com/office/powerpoint/2010/main" val="2776649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3C272-E98D-F49C-AD54-507C9417223C}"/>
              </a:ext>
            </a:extLst>
          </p:cNvPr>
          <p:cNvSpPr>
            <a:spLocks noGrp="1"/>
          </p:cNvSpPr>
          <p:nvPr>
            <p:ph type="title"/>
          </p:nvPr>
        </p:nvSpPr>
        <p:spPr/>
        <p:txBody>
          <a:bodyPr/>
          <a:lstStyle/>
          <a:p>
            <a:r>
              <a:rPr lang="en-US" dirty="0"/>
              <a:t>Letter writing 101</a:t>
            </a:r>
          </a:p>
        </p:txBody>
      </p:sp>
      <p:sp>
        <p:nvSpPr>
          <p:cNvPr id="3" name="Content Placeholder 2">
            <a:extLst>
              <a:ext uri="{FF2B5EF4-FFF2-40B4-BE49-F238E27FC236}">
                <a16:creationId xmlns:a16="http://schemas.microsoft.com/office/drawing/2014/main" id="{6632CF57-C124-6A82-1048-AF5BBAE8953A}"/>
              </a:ext>
            </a:extLst>
          </p:cNvPr>
          <p:cNvSpPr>
            <a:spLocks noGrp="1"/>
          </p:cNvSpPr>
          <p:nvPr>
            <p:ph idx="1"/>
          </p:nvPr>
        </p:nvSpPr>
        <p:spPr/>
        <p:txBody>
          <a:bodyPr>
            <a:normAutofit fontScale="85000" lnSpcReduction="10000"/>
          </a:bodyPr>
          <a:lstStyle/>
          <a:p>
            <a:r>
              <a:rPr lang="en-US" dirty="0"/>
              <a:t>You can be wordy in a letter (expand and expound)</a:t>
            </a:r>
          </a:p>
          <a:p>
            <a:r>
              <a:rPr lang="en-US" dirty="0"/>
              <a:t>This is a place for facts and </a:t>
            </a:r>
            <a:r>
              <a:rPr lang="en-US" dirty="0" err="1"/>
              <a:t>resouces</a:t>
            </a:r>
            <a:r>
              <a:rPr lang="en-US" dirty="0"/>
              <a:t> BUT</a:t>
            </a:r>
          </a:p>
          <a:p>
            <a:r>
              <a:rPr lang="en-US" dirty="0"/>
              <a:t>You still need to make it personal-include a picture or a personal story</a:t>
            </a:r>
          </a:p>
          <a:p>
            <a:r>
              <a:rPr lang="en-US" dirty="0"/>
              <a:t>Power in numbers-make it a campaign “I’m writing letters to support….and I invite you to join me)</a:t>
            </a:r>
          </a:p>
          <a:p>
            <a:r>
              <a:rPr lang="en-US" dirty="0"/>
              <a:t>Creativity is allowed (paper plate campaign)</a:t>
            </a:r>
          </a:p>
          <a:p>
            <a:r>
              <a:rPr lang="en-US" dirty="0"/>
              <a:t>Use your resources, then personalize!</a:t>
            </a:r>
          </a:p>
          <a:p>
            <a:r>
              <a:rPr lang="en-US" dirty="0"/>
              <a:t>E-mail AND snail mail</a:t>
            </a:r>
          </a:p>
          <a:p>
            <a:r>
              <a:rPr lang="en-US" dirty="0"/>
              <a:t>US office and state office (duplicate is fine)</a:t>
            </a:r>
          </a:p>
        </p:txBody>
      </p:sp>
    </p:spTree>
    <p:extLst>
      <p:ext uri="{BB962C8B-B14F-4D97-AF65-F5344CB8AC3E}">
        <p14:creationId xmlns:p14="http://schemas.microsoft.com/office/powerpoint/2010/main" val="1572059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E579B-8E45-0AD9-FC56-3ADDC07EE0CC}"/>
              </a:ext>
            </a:extLst>
          </p:cNvPr>
          <p:cNvSpPr>
            <a:spLocks noGrp="1"/>
          </p:cNvSpPr>
          <p:nvPr>
            <p:ph type="title"/>
          </p:nvPr>
        </p:nvSpPr>
        <p:spPr/>
        <p:txBody>
          <a:bodyPr/>
          <a:lstStyle/>
          <a:p>
            <a:r>
              <a:rPr lang="en-US" dirty="0"/>
              <a:t>WHERE DO I SHARE MY STORY??</a:t>
            </a:r>
          </a:p>
        </p:txBody>
      </p:sp>
      <p:sp>
        <p:nvSpPr>
          <p:cNvPr id="3" name="Content Placeholder 2">
            <a:extLst>
              <a:ext uri="{FF2B5EF4-FFF2-40B4-BE49-F238E27FC236}">
                <a16:creationId xmlns:a16="http://schemas.microsoft.com/office/drawing/2014/main" id="{B615C805-D7F6-B51A-49BD-BFB69CE1D3D5}"/>
              </a:ext>
            </a:extLst>
          </p:cNvPr>
          <p:cNvSpPr>
            <a:spLocks noGrp="1"/>
          </p:cNvSpPr>
          <p:nvPr>
            <p:ph idx="1"/>
          </p:nvPr>
        </p:nvSpPr>
        <p:spPr/>
        <p:txBody>
          <a:bodyPr>
            <a:normAutofit fontScale="25000" lnSpcReduction="20000"/>
          </a:bodyPr>
          <a:lstStyle/>
          <a:p>
            <a:pPr marL="0" marR="0">
              <a:spcBef>
                <a:spcPts val="0"/>
              </a:spcBef>
              <a:spcAft>
                <a:spcPts val="0"/>
              </a:spcAft>
            </a:pPr>
            <a:r>
              <a:rPr lang="en-US" sz="6400" b="1" kern="100" dirty="0">
                <a:effectLst/>
                <a:latin typeface="Aptos" panose="020B0004020202020204" pitchFamily="34" charset="0"/>
                <a:ea typeface="Aptos" panose="020B0004020202020204" pitchFamily="34" charset="0"/>
                <a:cs typeface="Times New Roman" panose="02020603050405020304" pitchFamily="18" charset="0"/>
              </a:rPr>
              <a:t>THE ADVOCACY CHAIN</a:t>
            </a:r>
          </a:p>
          <a:p>
            <a:pPr marL="0" marR="0" indent="0">
              <a:spcBef>
                <a:spcPts val="0"/>
              </a:spcBef>
              <a:spcAft>
                <a:spcPts val="0"/>
              </a:spcAft>
              <a:buNone/>
            </a:pPr>
            <a:endParaRPr lang="en-US" sz="4000" b="1"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6400" b="1" kern="100" dirty="0">
                <a:effectLst/>
                <a:latin typeface="Aptos" panose="020B0004020202020204" pitchFamily="34" charset="0"/>
                <a:ea typeface="Aptos" panose="020B0004020202020204" pitchFamily="34" charset="0"/>
                <a:cs typeface="Times New Roman" panose="02020603050405020304" pitchFamily="18" charset="0"/>
              </a:rPr>
              <a:t>The issue I’d like to advocate for:</a:t>
            </a:r>
            <a:r>
              <a:rPr lang="en-US" sz="6400" kern="100" dirty="0">
                <a:effectLst/>
                <a:latin typeface="Aptos" panose="020B0004020202020204" pitchFamily="34" charset="0"/>
                <a:ea typeface="Aptos" panose="020B0004020202020204" pitchFamily="34" charset="0"/>
                <a:cs typeface="Times New Roman" panose="02020603050405020304" pitchFamily="18" charset="0"/>
              </a:rPr>
              <a:t>  ________________________________________________</a:t>
            </a:r>
          </a:p>
          <a:p>
            <a:pPr marL="0" marR="0">
              <a:spcBef>
                <a:spcPts val="0"/>
              </a:spcBef>
              <a:spcAft>
                <a:spcPts val="0"/>
              </a:spcAft>
            </a:pPr>
            <a:r>
              <a:rPr lang="en-US" sz="6400" b="1" kern="100" dirty="0">
                <a:effectLst/>
                <a:latin typeface="Aptos" panose="020B0004020202020204" pitchFamily="34" charset="0"/>
                <a:ea typeface="Aptos" panose="020B0004020202020204" pitchFamily="34" charset="0"/>
                <a:cs typeface="Times New Roman" panose="02020603050405020304" pitchFamily="18" charset="0"/>
              </a:rPr>
              <a:t>THE target person who needs to hear about it </a:t>
            </a:r>
            <a:endParaRPr lang="en-US" sz="6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6400" i="1" kern="100" dirty="0">
                <a:effectLst/>
                <a:latin typeface="Aptos" panose="020B0004020202020204" pitchFamily="34" charset="0"/>
                <a:ea typeface="Aptos" panose="020B0004020202020204" pitchFamily="34" charset="0"/>
                <a:cs typeface="Times New Roman" panose="02020603050405020304" pitchFamily="18" charset="0"/>
              </a:rPr>
              <a:t>someone who has power to act: </a:t>
            </a:r>
            <a:r>
              <a:rPr lang="en-US" sz="6400" i="1" kern="100" dirty="0" err="1">
                <a:effectLst/>
                <a:latin typeface="Aptos" panose="020B0004020202020204" pitchFamily="34" charset="0"/>
                <a:ea typeface="Aptos" panose="020B0004020202020204" pitchFamily="34" charset="0"/>
                <a:cs typeface="Times New Roman" panose="02020603050405020304" pitchFamily="18" charset="0"/>
              </a:rPr>
              <a:t>e.g</a:t>
            </a:r>
            <a:r>
              <a:rPr lang="en-US" sz="6400" i="1" kern="100" dirty="0">
                <a:effectLst/>
                <a:latin typeface="Aptos" panose="020B0004020202020204" pitchFamily="34" charset="0"/>
                <a:ea typeface="Aptos" panose="020B0004020202020204" pitchFamily="34" charset="0"/>
                <a:cs typeface="Times New Roman" panose="02020603050405020304" pitchFamily="18" charset="0"/>
              </a:rPr>
              <a:t> the president of the church, the president of the USA, the mayor, the president of the HOA</a:t>
            </a:r>
            <a:endParaRPr lang="en-US" sz="6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6400" b="1" kern="100" dirty="0">
                <a:effectLst/>
                <a:latin typeface="Aptos" panose="020B0004020202020204" pitchFamily="34" charset="0"/>
                <a:ea typeface="Aptos" panose="020B0004020202020204" pitchFamily="34" charset="0"/>
                <a:cs typeface="Times New Roman" panose="02020603050405020304" pitchFamily="18" charset="0"/>
              </a:rPr>
              <a:t>Who does the target person listen to? (Secondary influencers)</a:t>
            </a:r>
            <a:endParaRPr lang="en-US" sz="6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6400" i="1" kern="100" dirty="0">
                <a:effectLst/>
                <a:latin typeface="Aptos" panose="020B0004020202020204" pitchFamily="34" charset="0"/>
                <a:ea typeface="Aptos" panose="020B0004020202020204" pitchFamily="34" charset="0"/>
                <a:cs typeface="Times New Roman" panose="02020603050405020304" pitchFamily="18" charset="0"/>
              </a:rPr>
              <a:t>This could be specific names, it could be special interest groups, it could be customers or stakeholders or constituents-list as MANY as you can!)</a:t>
            </a:r>
            <a:endParaRPr lang="en-US" sz="6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6400" b="1" kern="100" dirty="0">
                <a:effectLst/>
                <a:latin typeface="Aptos" panose="020B0004020202020204" pitchFamily="34" charset="0"/>
                <a:ea typeface="Aptos" panose="020B0004020202020204" pitchFamily="34" charset="0"/>
                <a:cs typeface="Times New Roman" panose="02020603050405020304" pitchFamily="18" charset="0"/>
              </a:rPr>
              <a:t>Who do the secondary influencers listen to? (tertiary influencers)</a:t>
            </a:r>
            <a:endParaRPr lang="en-US" sz="6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6400" b="1" kern="100" dirty="0">
                <a:effectLst/>
                <a:latin typeface="Aptos" panose="020B0004020202020204" pitchFamily="34" charset="0"/>
                <a:ea typeface="Aptos" panose="020B0004020202020204" pitchFamily="34" charset="0"/>
                <a:cs typeface="Times New Roman" panose="02020603050405020304" pitchFamily="18" charset="0"/>
              </a:rPr>
              <a:t>Who do the tertiary influencers listen to?</a:t>
            </a:r>
            <a:endParaRPr lang="en-US" sz="6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6400" b="1"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6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spcBef>
                <a:spcPts val="0"/>
              </a:spcBef>
              <a:spcAft>
                <a:spcPts val="0"/>
              </a:spcAft>
              <a:buNone/>
            </a:pPr>
            <a:endParaRPr lang="en-US" sz="6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6400" b="1" kern="100" dirty="0">
                <a:effectLst/>
                <a:latin typeface="Aptos" panose="020B0004020202020204" pitchFamily="34" charset="0"/>
                <a:ea typeface="Aptos" panose="020B0004020202020204" pitchFamily="34" charset="0"/>
                <a:cs typeface="Times New Roman" panose="02020603050405020304" pitchFamily="18" charset="0"/>
              </a:rPr>
              <a:t>Repeat as needed until you arrive at…..the top of the chain-your target</a:t>
            </a:r>
            <a:endParaRPr lang="en-US" sz="6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6400" b="1"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6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52691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D31AD-8528-2DA6-915E-B27C08E98739}"/>
              </a:ext>
            </a:extLst>
          </p:cNvPr>
          <p:cNvSpPr>
            <a:spLocks noGrp="1"/>
          </p:cNvSpPr>
          <p:nvPr>
            <p:ph type="title"/>
          </p:nvPr>
        </p:nvSpPr>
        <p:spPr/>
        <p:txBody>
          <a:bodyPr/>
          <a:lstStyle/>
          <a:p>
            <a:r>
              <a:rPr lang="en-US" dirty="0"/>
              <a:t>The advocacy map</a:t>
            </a:r>
          </a:p>
        </p:txBody>
      </p:sp>
      <p:sp>
        <p:nvSpPr>
          <p:cNvPr id="3" name="Content Placeholder 2">
            <a:extLst>
              <a:ext uri="{FF2B5EF4-FFF2-40B4-BE49-F238E27FC236}">
                <a16:creationId xmlns:a16="http://schemas.microsoft.com/office/drawing/2014/main" id="{89193D9A-E9F5-9C1A-2EE9-453F772258E5}"/>
              </a:ext>
            </a:extLst>
          </p:cNvPr>
          <p:cNvSpPr>
            <a:spLocks noGrp="1"/>
          </p:cNvSpPr>
          <p:nvPr>
            <p:ph idx="1"/>
          </p:nvPr>
        </p:nvSpPr>
        <p:spPr/>
        <p:txBody>
          <a:bodyPr/>
          <a:lstStyle/>
          <a:p>
            <a:r>
              <a:rPr lang="en-US" dirty="0"/>
              <a:t>From your chart you can build a map or a web</a:t>
            </a:r>
          </a:p>
          <a:p>
            <a:r>
              <a:rPr lang="en-US" dirty="0"/>
              <a:t>Keeps you on target so you don’t spin your wheels</a:t>
            </a:r>
          </a:p>
          <a:p>
            <a:r>
              <a:rPr lang="en-US" dirty="0"/>
              <a:t>Cohesive plan-are you reaching all the way to the top?? If not, what’s missing?</a:t>
            </a:r>
          </a:p>
          <a:p>
            <a:r>
              <a:rPr lang="en-US" dirty="0"/>
              <a:t>Include the 5 W’s in your map/web</a:t>
            </a:r>
          </a:p>
          <a:p>
            <a:r>
              <a:rPr lang="en-US" dirty="0"/>
              <a:t>ACCOUNTABILITY-find a friend to share your map with</a:t>
            </a:r>
          </a:p>
        </p:txBody>
      </p:sp>
    </p:spTree>
    <p:extLst>
      <p:ext uri="{BB962C8B-B14F-4D97-AF65-F5344CB8AC3E}">
        <p14:creationId xmlns:p14="http://schemas.microsoft.com/office/powerpoint/2010/main" val="4211502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71E8D18-40A8-4D55-55E6-9294D7D8CCC2}"/>
              </a:ext>
            </a:extLst>
          </p:cNvPr>
          <p:cNvGraphicFramePr>
            <a:graphicFrameLocks noGrp="1"/>
          </p:cNvGraphicFramePr>
          <p:nvPr>
            <p:ph idx="1"/>
            <p:extLst>
              <p:ext uri="{D42A27DB-BD31-4B8C-83A1-F6EECF244321}">
                <p14:modId xmlns:p14="http://schemas.microsoft.com/office/powerpoint/2010/main" val="4042871575"/>
              </p:ext>
            </p:extLst>
          </p:nvPr>
        </p:nvGraphicFramePr>
        <p:xfrm>
          <a:off x="1450975" y="2016125"/>
          <a:ext cx="9922660" cy="4685300"/>
        </p:xfrm>
        <a:graphic>
          <a:graphicData uri="http://schemas.openxmlformats.org/drawingml/2006/table">
            <a:tbl>
              <a:tblPr firstRow="1" bandRow="1">
                <a:tableStyleId>{5C22544A-7EE6-4342-B048-85BDC9FD1C3A}</a:tableStyleId>
              </a:tblPr>
              <a:tblGrid>
                <a:gridCol w="1984532">
                  <a:extLst>
                    <a:ext uri="{9D8B030D-6E8A-4147-A177-3AD203B41FA5}">
                      <a16:colId xmlns:a16="http://schemas.microsoft.com/office/drawing/2014/main" val="1645128033"/>
                    </a:ext>
                  </a:extLst>
                </a:gridCol>
                <a:gridCol w="1984532">
                  <a:extLst>
                    <a:ext uri="{9D8B030D-6E8A-4147-A177-3AD203B41FA5}">
                      <a16:colId xmlns:a16="http://schemas.microsoft.com/office/drawing/2014/main" val="2074717072"/>
                    </a:ext>
                  </a:extLst>
                </a:gridCol>
                <a:gridCol w="1984532">
                  <a:extLst>
                    <a:ext uri="{9D8B030D-6E8A-4147-A177-3AD203B41FA5}">
                      <a16:colId xmlns:a16="http://schemas.microsoft.com/office/drawing/2014/main" val="369775300"/>
                    </a:ext>
                  </a:extLst>
                </a:gridCol>
                <a:gridCol w="1984532">
                  <a:extLst>
                    <a:ext uri="{9D8B030D-6E8A-4147-A177-3AD203B41FA5}">
                      <a16:colId xmlns:a16="http://schemas.microsoft.com/office/drawing/2014/main" val="3779861954"/>
                    </a:ext>
                  </a:extLst>
                </a:gridCol>
                <a:gridCol w="1984532">
                  <a:extLst>
                    <a:ext uri="{9D8B030D-6E8A-4147-A177-3AD203B41FA5}">
                      <a16:colId xmlns:a16="http://schemas.microsoft.com/office/drawing/2014/main" val="1348897664"/>
                    </a:ext>
                  </a:extLst>
                </a:gridCol>
              </a:tblGrid>
              <a:tr h="394950">
                <a:tc>
                  <a:txBody>
                    <a:bodyPr/>
                    <a:lstStyle/>
                    <a:p>
                      <a:r>
                        <a:rPr lang="en-US" dirty="0"/>
                        <a:t>What</a:t>
                      </a:r>
                    </a:p>
                  </a:txBody>
                  <a:tcPr/>
                </a:tc>
                <a:tc>
                  <a:txBody>
                    <a:bodyPr/>
                    <a:lstStyle/>
                    <a:p>
                      <a:r>
                        <a:rPr lang="en-US" dirty="0"/>
                        <a:t>When</a:t>
                      </a:r>
                    </a:p>
                  </a:txBody>
                  <a:tcPr/>
                </a:tc>
                <a:tc>
                  <a:txBody>
                    <a:bodyPr/>
                    <a:lstStyle/>
                    <a:p>
                      <a:r>
                        <a:rPr lang="en-US" dirty="0"/>
                        <a:t>Where/what</a:t>
                      </a:r>
                    </a:p>
                  </a:txBody>
                  <a:tcPr/>
                </a:tc>
                <a:tc>
                  <a:txBody>
                    <a:bodyPr/>
                    <a:lstStyle/>
                    <a:p>
                      <a:r>
                        <a:rPr lang="en-US" dirty="0"/>
                        <a:t>Why </a:t>
                      </a:r>
                    </a:p>
                  </a:txBody>
                  <a:tcPr/>
                </a:tc>
                <a:tc>
                  <a:txBody>
                    <a:bodyPr/>
                    <a:lstStyle/>
                    <a:p>
                      <a:r>
                        <a:rPr lang="en-US" dirty="0"/>
                        <a:t>Who</a:t>
                      </a:r>
                    </a:p>
                  </a:txBody>
                  <a:tcPr/>
                </a:tc>
                <a:extLst>
                  <a:ext uri="{0D108BD9-81ED-4DB2-BD59-A6C34878D82A}">
                    <a16:rowId xmlns:a16="http://schemas.microsoft.com/office/drawing/2014/main" val="2646386054"/>
                  </a:ext>
                </a:extLst>
              </a:tr>
              <a:tr h="394950">
                <a:tc>
                  <a:txBody>
                    <a:bodyPr/>
                    <a:lstStyle/>
                    <a:p>
                      <a:r>
                        <a:rPr lang="en-US" dirty="0"/>
                        <a:t>Rally</a:t>
                      </a:r>
                    </a:p>
                  </a:txBody>
                  <a:tcPr/>
                </a:tc>
                <a:tc>
                  <a:txBody>
                    <a:bodyPr/>
                    <a:lstStyle/>
                    <a:p>
                      <a:r>
                        <a:rPr lang="en-US" dirty="0"/>
                        <a:t>June 1</a:t>
                      </a:r>
                    </a:p>
                  </a:txBody>
                  <a:tcPr/>
                </a:tc>
                <a:tc>
                  <a:txBody>
                    <a:bodyPr/>
                    <a:lstStyle/>
                    <a:p>
                      <a:r>
                        <a:rPr lang="en-US" dirty="0"/>
                        <a:t>Lincoln capital</a:t>
                      </a:r>
                    </a:p>
                  </a:txBody>
                  <a:tcPr/>
                </a:tc>
                <a:tc>
                  <a:txBody>
                    <a:bodyPr/>
                    <a:lstStyle/>
                    <a:p>
                      <a:r>
                        <a:rPr lang="en-US" dirty="0"/>
                        <a:t>Large group</a:t>
                      </a:r>
                    </a:p>
                  </a:txBody>
                  <a:tcPr/>
                </a:tc>
                <a:tc>
                  <a:txBody>
                    <a:bodyPr/>
                    <a:lstStyle/>
                    <a:p>
                      <a:r>
                        <a:rPr lang="en-US" dirty="0"/>
                        <a:t>State legislators</a:t>
                      </a:r>
                    </a:p>
                  </a:txBody>
                  <a:tcPr/>
                </a:tc>
                <a:extLst>
                  <a:ext uri="{0D108BD9-81ED-4DB2-BD59-A6C34878D82A}">
                    <a16:rowId xmlns:a16="http://schemas.microsoft.com/office/drawing/2014/main" val="2564324969"/>
                  </a:ext>
                </a:extLst>
              </a:tr>
              <a:tr h="681695">
                <a:tc>
                  <a:txBody>
                    <a:bodyPr/>
                    <a:lstStyle/>
                    <a:p>
                      <a:r>
                        <a:rPr lang="en-US" dirty="0"/>
                        <a:t>Letter to the editor</a:t>
                      </a:r>
                    </a:p>
                  </a:txBody>
                  <a:tcPr/>
                </a:tc>
                <a:tc>
                  <a:txBody>
                    <a:bodyPr/>
                    <a:lstStyle/>
                    <a:p>
                      <a:r>
                        <a:rPr lang="en-US" dirty="0"/>
                        <a:t>June 15</a:t>
                      </a:r>
                    </a:p>
                  </a:txBody>
                  <a:tcPr/>
                </a:tc>
                <a:tc>
                  <a:txBody>
                    <a:bodyPr/>
                    <a:lstStyle/>
                    <a:p>
                      <a:r>
                        <a:rPr lang="en-US" dirty="0"/>
                        <a:t>Lincoln Journal Star</a:t>
                      </a:r>
                    </a:p>
                  </a:txBody>
                  <a:tcPr/>
                </a:tc>
                <a:tc>
                  <a:txBody>
                    <a:bodyPr/>
                    <a:lstStyle/>
                    <a:p>
                      <a:r>
                        <a:rPr lang="en-US" dirty="0"/>
                        <a:t>Encourage others to join the fight</a:t>
                      </a:r>
                    </a:p>
                  </a:txBody>
                  <a:tcPr/>
                </a:tc>
                <a:tc>
                  <a:txBody>
                    <a:bodyPr/>
                    <a:lstStyle/>
                    <a:p>
                      <a:r>
                        <a:rPr lang="en-US" dirty="0"/>
                        <a:t>Other constituents</a:t>
                      </a:r>
                    </a:p>
                  </a:txBody>
                  <a:tcPr/>
                </a:tc>
                <a:extLst>
                  <a:ext uri="{0D108BD9-81ED-4DB2-BD59-A6C34878D82A}">
                    <a16:rowId xmlns:a16="http://schemas.microsoft.com/office/drawing/2014/main" val="1338139905"/>
                  </a:ext>
                </a:extLst>
              </a:tr>
              <a:tr h="973850">
                <a:tc>
                  <a:txBody>
                    <a:bodyPr/>
                    <a:lstStyle/>
                    <a:p>
                      <a:r>
                        <a:rPr lang="en-US" dirty="0"/>
                        <a:t>Calls to us senators</a:t>
                      </a:r>
                    </a:p>
                  </a:txBody>
                  <a:tcPr/>
                </a:tc>
                <a:tc>
                  <a:txBody>
                    <a:bodyPr/>
                    <a:lstStyle/>
                    <a:p>
                      <a:r>
                        <a:rPr lang="en-US" dirty="0"/>
                        <a:t>Every Monday and Wednesday in June over lunch</a:t>
                      </a:r>
                    </a:p>
                  </a:txBody>
                  <a:tcPr/>
                </a:tc>
                <a:tc>
                  <a:txBody>
                    <a:bodyPr/>
                    <a:lstStyle/>
                    <a:p>
                      <a:r>
                        <a:rPr lang="en-US" dirty="0"/>
                        <a:t>My office-use the 5 calls app</a:t>
                      </a:r>
                    </a:p>
                  </a:txBody>
                  <a:tcPr/>
                </a:tc>
                <a:tc>
                  <a:txBody>
                    <a:bodyPr/>
                    <a:lstStyle/>
                    <a:p>
                      <a:r>
                        <a:rPr lang="en-US" dirty="0"/>
                        <a:t>They need to hear my voice over and over again</a:t>
                      </a:r>
                    </a:p>
                  </a:txBody>
                  <a:tcPr/>
                </a:tc>
                <a:tc>
                  <a:txBody>
                    <a:bodyPr/>
                    <a:lstStyle/>
                    <a:p>
                      <a:r>
                        <a:rPr lang="en-US" dirty="0"/>
                        <a:t>US Senators</a:t>
                      </a:r>
                    </a:p>
                  </a:txBody>
                  <a:tcPr/>
                </a:tc>
                <a:extLst>
                  <a:ext uri="{0D108BD9-81ED-4DB2-BD59-A6C34878D82A}">
                    <a16:rowId xmlns:a16="http://schemas.microsoft.com/office/drawing/2014/main" val="2548608014"/>
                  </a:ext>
                </a:extLst>
              </a:tr>
              <a:tr h="1266005">
                <a:tc>
                  <a:txBody>
                    <a:bodyPr/>
                    <a:lstStyle/>
                    <a:p>
                      <a:r>
                        <a:rPr lang="en-US" dirty="0"/>
                        <a:t>Sign up for advocacy groups</a:t>
                      </a:r>
                    </a:p>
                  </a:txBody>
                  <a:tcPr/>
                </a:tc>
                <a:tc>
                  <a:txBody>
                    <a:bodyPr/>
                    <a:lstStyle/>
                    <a:p>
                      <a:r>
                        <a:rPr lang="en-US" dirty="0"/>
                        <a:t>One group each week on Tuesdays</a:t>
                      </a:r>
                    </a:p>
                    <a:p>
                      <a:r>
                        <a:rPr lang="en-US" dirty="0"/>
                        <a:t>(</a:t>
                      </a:r>
                      <a:r>
                        <a:rPr lang="en-US" dirty="0" err="1"/>
                        <a:t>e.g</a:t>
                      </a:r>
                      <a:r>
                        <a:rPr lang="en-US" dirty="0"/>
                        <a:t> preserve </a:t>
                      </a:r>
                      <a:r>
                        <a:rPr lang="en-US" dirty="0" err="1"/>
                        <a:t>Medicaid.com</a:t>
                      </a:r>
                      <a:r>
                        <a:rPr lang="en-US" dirty="0"/>
                        <a:t>)</a:t>
                      </a:r>
                    </a:p>
                  </a:txBody>
                  <a:tcPr/>
                </a:tc>
                <a:tc>
                  <a:txBody>
                    <a:bodyPr/>
                    <a:lstStyle/>
                    <a:p>
                      <a:r>
                        <a:rPr lang="en-US" dirty="0"/>
                        <a:t>At night, on my couch-do my research</a:t>
                      </a:r>
                    </a:p>
                  </a:txBody>
                  <a:tcPr/>
                </a:tc>
                <a:tc>
                  <a:txBody>
                    <a:bodyPr/>
                    <a:lstStyle/>
                    <a:p>
                      <a:r>
                        <a:rPr lang="en-US" dirty="0"/>
                        <a:t>Build the network</a:t>
                      </a:r>
                    </a:p>
                  </a:txBody>
                  <a:tcPr/>
                </a:tc>
                <a:tc>
                  <a:txBody>
                    <a:bodyPr/>
                    <a:lstStyle/>
                    <a:p>
                      <a:r>
                        <a:rPr lang="en-US" dirty="0"/>
                        <a:t>Lobbyists, US legislators, the President</a:t>
                      </a:r>
                    </a:p>
                  </a:txBody>
                  <a:tcPr/>
                </a:tc>
                <a:extLst>
                  <a:ext uri="{0D108BD9-81ED-4DB2-BD59-A6C34878D82A}">
                    <a16:rowId xmlns:a16="http://schemas.microsoft.com/office/drawing/2014/main" val="393275913"/>
                  </a:ext>
                </a:extLst>
              </a:tr>
              <a:tr h="973850">
                <a:tc>
                  <a:txBody>
                    <a:bodyPr/>
                    <a:lstStyle/>
                    <a:p>
                      <a:r>
                        <a:rPr lang="en-US" dirty="0"/>
                        <a:t>Connect with an advocacy group to ask what I can do</a:t>
                      </a:r>
                    </a:p>
                  </a:txBody>
                  <a:tcPr/>
                </a:tc>
                <a:tc>
                  <a:txBody>
                    <a:bodyPr/>
                    <a:lstStyle/>
                    <a:p>
                      <a:r>
                        <a:rPr lang="en-US" dirty="0"/>
                        <a:t>June 24</a:t>
                      </a:r>
                    </a:p>
                  </a:txBody>
                  <a:tcPr/>
                </a:tc>
                <a:tc>
                  <a:txBody>
                    <a:bodyPr/>
                    <a:lstStyle/>
                    <a:p>
                      <a:r>
                        <a:rPr lang="en-US" dirty="0"/>
                        <a:t>Start with Linda Timmons</a:t>
                      </a:r>
                    </a:p>
                  </a:txBody>
                  <a:tcPr/>
                </a:tc>
                <a:tc>
                  <a:txBody>
                    <a:bodyPr/>
                    <a:lstStyle/>
                    <a:p>
                      <a:r>
                        <a:rPr lang="en-US" dirty="0"/>
                        <a:t>Build the network</a:t>
                      </a:r>
                    </a:p>
                  </a:txBody>
                  <a:tcPr/>
                </a:tc>
                <a:tc>
                  <a:txBody>
                    <a:bodyPr/>
                    <a:lstStyle/>
                    <a:p>
                      <a:r>
                        <a:rPr lang="en-US" dirty="0" err="1"/>
                        <a:t>Lobbists</a:t>
                      </a:r>
                      <a:r>
                        <a:rPr lang="en-US" dirty="0"/>
                        <a:t> and legislators</a:t>
                      </a:r>
                    </a:p>
                  </a:txBody>
                  <a:tcPr/>
                </a:tc>
                <a:extLst>
                  <a:ext uri="{0D108BD9-81ED-4DB2-BD59-A6C34878D82A}">
                    <a16:rowId xmlns:a16="http://schemas.microsoft.com/office/drawing/2014/main" val="1573216088"/>
                  </a:ext>
                </a:extLst>
              </a:tr>
            </a:tbl>
          </a:graphicData>
        </a:graphic>
      </p:graphicFrame>
      <p:sp>
        <p:nvSpPr>
          <p:cNvPr id="5" name="TextBox 4">
            <a:extLst>
              <a:ext uri="{FF2B5EF4-FFF2-40B4-BE49-F238E27FC236}">
                <a16:creationId xmlns:a16="http://schemas.microsoft.com/office/drawing/2014/main" id="{A0FB7184-FFB6-6367-346D-8CBAF276069D}"/>
              </a:ext>
            </a:extLst>
          </p:cNvPr>
          <p:cNvSpPr txBox="1"/>
          <p:nvPr/>
        </p:nvSpPr>
        <p:spPr>
          <a:xfrm>
            <a:off x="1450975" y="613775"/>
            <a:ext cx="6590735" cy="954107"/>
          </a:xfrm>
          <a:prstGeom prst="rect">
            <a:avLst/>
          </a:prstGeom>
          <a:noFill/>
        </p:spPr>
        <p:txBody>
          <a:bodyPr wrap="square" rtlCol="0">
            <a:spAutoFit/>
          </a:bodyPr>
          <a:lstStyle/>
          <a:p>
            <a:r>
              <a:rPr lang="en-US" sz="2800" dirty="0"/>
              <a:t>Don’t Lose Medicaid!!!!-</a:t>
            </a:r>
            <a:r>
              <a:rPr lang="en-US" sz="2800" dirty="0" err="1"/>
              <a:t>Gretchens</a:t>
            </a:r>
            <a:r>
              <a:rPr lang="en-US" sz="2800" dirty="0"/>
              <a:t> Advocacy Map for June</a:t>
            </a:r>
          </a:p>
        </p:txBody>
      </p:sp>
    </p:spTree>
    <p:extLst>
      <p:ext uri="{BB962C8B-B14F-4D97-AF65-F5344CB8AC3E}">
        <p14:creationId xmlns:p14="http://schemas.microsoft.com/office/powerpoint/2010/main" val="3870828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DABA2-A261-CD68-4D3B-762986CEE4F3}"/>
              </a:ext>
            </a:extLst>
          </p:cNvPr>
          <p:cNvSpPr>
            <a:spLocks noGrp="1"/>
          </p:cNvSpPr>
          <p:nvPr>
            <p:ph type="title"/>
          </p:nvPr>
        </p:nvSpPr>
        <p:spPr/>
        <p:txBody>
          <a:bodyPr/>
          <a:lstStyle/>
          <a:p>
            <a:r>
              <a:rPr lang="en-US" dirty="0"/>
              <a:t>How to write a letter</a:t>
            </a:r>
          </a:p>
        </p:txBody>
      </p:sp>
      <p:sp>
        <p:nvSpPr>
          <p:cNvPr id="3" name="Content Placeholder 2">
            <a:extLst>
              <a:ext uri="{FF2B5EF4-FFF2-40B4-BE49-F238E27FC236}">
                <a16:creationId xmlns:a16="http://schemas.microsoft.com/office/drawing/2014/main" id="{76C88EF1-C470-783F-1E5A-9E1818CE2C9C}"/>
              </a:ext>
            </a:extLst>
          </p:cNvPr>
          <p:cNvSpPr>
            <a:spLocks noGrp="1"/>
          </p:cNvSpPr>
          <p:nvPr>
            <p:ph idx="1"/>
          </p:nvPr>
        </p:nvSpPr>
        <p:spPr/>
        <p:txBody>
          <a:bodyPr>
            <a:normAutofit fontScale="92500" lnSpcReduction="20000"/>
          </a:bodyPr>
          <a:lstStyle/>
          <a:p>
            <a:r>
              <a:rPr lang="en-US" dirty="0">
                <a:hlinkClick r:id="rId2"/>
              </a:rPr>
              <a:t>https://www.riaclu.org/en/publications/advocacy-101-how-write-your-legislator</a:t>
            </a:r>
            <a:endParaRPr lang="en-US" dirty="0"/>
          </a:p>
          <a:p>
            <a:r>
              <a:rPr lang="en-US" dirty="0"/>
              <a:t>Writing an Email to Stakeholders/Legislators </a:t>
            </a:r>
          </a:p>
          <a:p>
            <a:r>
              <a:rPr lang="en-US" dirty="0"/>
              <a:t>  Some organizations have setup action alerts to make it simple for you to send an email to decision-makers who set policy and make laws. </a:t>
            </a:r>
          </a:p>
          <a:p>
            <a:r>
              <a:rPr lang="en-US" dirty="0"/>
              <a:t> When you receive an action alert, personalize the message with one or two sentences and send it. </a:t>
            </a:r>
          </a:p>
          <a:p>
            <a:r>
              <a:rPr lang="en-US" dirty="0"/>
              <a:t> If you have a personal story about tied to the issue, share it in your email. </a:t>
            </a:r>
          </a:p>
          <a:p>
            <a:r>
              <a:rPr lang="en-US" dirty="0"/>
              <a:t> When legislators receive hundreds of personalized messages about a certain issue, they’re more likely to notice and take action</a:t>
            </a:r>
          </a:p>
        </p:txBody>
      </p:sp>
    </p:spTree>
    <p:extLst>
      <p:ext uri="{BB962C8B-B14F-4D97-AF65-F5344CB8AC3E}">
        <p14:creationId xmlns:p14="http://schemas.microsoft.com/office/powerpoint/2010/main" val="2639386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BA777-129C-C339-B5FD-EAC0CD00894A}"/>
              </a:ext>
            </a:extLst>
          </p:cNvPr>
          <p:cNvSpPr>
            <a:spLocks noGrp="1"/>
          </p:cNvSpPr>
          <p:nvPr>
            <p:ph type="title"/>
          </p:nvPr>
        </p:nvSpPr>
        <p:spPr/>
        <p:txBody>
          <a:bodyPr/>
          <a:lstStyle/>
          <a:p>
            <a:r>
              <a:rPr lang="en-US" dirty="0"/>
              <a:t>More tips</a:t>
            </a:r>
          </a:p>
        </p:txBody>
      </p:sp>
      <p:sp>
        <p:nvSpPr>
          <p:cNvPr id="3" name="Content Placeholder 2">
            <a:extLst>
              <a:ext uri="{FF2B5EF4-FFF2-40B4-BE49-F238E27FC236}">
                <a16:creationId xmlns:a16="http://schemas.microsoft.com/office/drawing/2014/main" id="{C596AE20-7862-646A-BAFF-B4C8CBECE660}"/>
              </a:ext>
            </a:extLst>
          </p:cNvPr>
          <p:cNvSpPr>
            <a:spLocks noGrp="1"/>
          </p:cNvSpPr>
          <p:nvPr>
            <p:ph idx="1"/>
          </p:nvPr>
        </p:nvSpPr>
        <p:spPr/>
        <p:txBody>
          <a:bodyPr/>
          <a:lstStyle/>
          <a:p>
            <a:r>
              <a:rPr lang="en-US" dirty="0"/>
              <a:t>Be sure to let the decision-maker know where you live (city, state) and why you feel so strongly about the issue. </a:t>
            </a:r>
          </a:p>
          <a:p>
            <a:r>
              <a:rPr lang="en-US" dirty="0"/>
              <a:t> Encourage the decision-maker to respond and let you know their position on the issue. </a:t>
            </a:r>
          </a:p>
          <a:p>
            <a:r>
              <a:rPr lang="en-US" dirty="0"/>
              <a:t> It’s best to send letters to members of Congress to the local district office rather than to Washington, D.C., where mail is processed for safety and delivery can be delayed.  Keep your organization partners up to date on how your communication efforts are going.</a:t>
            </a:r>
          </a:p>
        </p:txBody>
      </p:sp>
    </p:spTree>
    <p:extLst>
      <p:ext uri="{BB962C8B-B14F-4D97-AF65-F5344CB8AC3E}">
        <p14:creationId xmlns:p14="http://schemas.microsoft.com/office/powerpoint/2010/main" val="2533512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21A61-4AD5-F57D-0AA0-3304AC9FE64D}"/>
              </a:ext>
            </a:extLst>
          </p:cNvPr>
          <p:cNvSpPr>
            <a:spLocks noGrp="1"/>
          </p:cNvSpPr>
          <p:nvPr>
            <p:ph type="title"/>
          </p:nvPr>
        </p:nvSpPr>
        <p:spPr/>
        <p:txBody>
          <a:bodyPr/>
          <a:lstStyle/>
          <a:p>
            <a:r>
              <a:rPr lang="en-US" dirty="0"/>
              <a:t>Writing for impact (expand your message)</a:t>
            </a:r>
          </a:p>
        </p:txBody>
      </p:sp>
      <p:sp>
        <p:nvSpPr>
          <p:cNvPr id="3" name="Content Placeholder 2">
            <a:extLst>
              <a:ext uri="{FF2B5EF4-FFF2-40B4-BE49-F238E27FC236}">
                <a16:creationId xmlns:a16="http://schemas.microsoft.com/office/drawing/2014/main" id="{9146519D-9834-C5BA-CCB4-5B1E1C69B101}"/>
              </a:ext>
            </a:extLst>
          </p:cNvPr>
          <p:cNvSpPr>
            <a:spLocks noGrp="1"/>
          </p:cNvSpPr>
          <p:nvPr>
            <p:ph idx="1"/>
          </p:nvPr>
        </p:nvSpPr>
        <p:spPr/>
        <p:txBody>
          <a:bodyPr>
            <a:normAutofit fontScale="70000" lnSpcReduction="20000"/>
          </a:bodyPr>
          <a:lstStyle/>
          <a:p>
            <a:r>
              <a:rPr lang="en-US" dirty="0"/>
              <a:t>Identify yourself as a constituent and person of faith. My name is Pastor Jane Doe, and I serve First Lutheran of Anytown, OH. </a:t>
            </a:r>
          </a:p>
          <a:p>
            <a:r>
              <a:rPr lang="en-US" dirty="0"/>
              <a:t>Identify the issue you care about. I write to you today because there are too many hungry kids in Anytown.  (ME)</a:t>
            </a:r>
          </a:p>
          <a:p>
            <a:r>
              <a:rPr lang="en-US" dirty="0"/>
              <a:t>Express a common and shared value. It is immoral that so many hard-working families are struggling with hunger in our district.  (WE)</a:t>
            </a:r>
          </a:p>
          <a:p>
            <a:r>
              <a:rPr lang="en-US" dirty="0"/>
              <a:t>Use a story to make it real. Last week, I learned that one of our families is watering down their </a:t>
            </a:r>
            <a:r>
              <a:rPr lang="en-US" dirty="0" err="1"/>
              <a:t>childʼs</a:t>
            </a:r>
            <a:r>
              <a:rPr lang="en-US" dirty="0"/>
              <a:t> milk to make it last longer due to not having enough money to make ends meet.  (ME)</a:t>
            </a:r>
          </a:p>
          <a:p>
            <a:r>
              <a:rPr lang="en-US" dirty="0"/>
              <a:t>Use statistics sparingly. This family is not alone, more than 1 in 5 children in Ohio will experience hunger this year. </a:t>
            </a:r>
          </a:p>
          <a:p>
            <a:r>
              <a:rPr lang="en-US" dirty="0"/>
              <a:t>Always include what you want them to do. Please support the proposed expansion of cash assistance in HB 12345. This will help many hard working families to overcome barriers that are out of their control. (YOU)</a:t>
            </a:r>
          </a:p>
          <a:p>
            <a:endParaRPr lang="en-US" dirty="0"/>
          </a:p>
          <a:p>
            <a:pPr marL="0" indent="0">
              <a:buNone/>
            </a:pPr>
            <a:r>
              <a:rPr lang="en-US" dirty="0"/>
              <a:t>NOTE THE ORDER CHANGE: ME, WE, YOU INSTEAD OF ME, YOU, WE</a:t>
            </a:r>
          </a:p>
        </p:txBody>
      </p:sp>
    </p:spTree>
    <p:extLst>
      <p:ext uri="{BB962C8B-B14F-4D97-AF65-F5344CB8AC3E}">
        <p14:creationId xmlns:p14="http://schemas.microsoft.com/office/powerpoint/2010/main" val="3319175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83BB7-B586-C228-2969-B7ED0467204B}"/>
              </a:ext>
            </a:extLst>
          </p:cNvPr>
          <p:cNvSpPr>
            <a:spLocks noGrp="1"/>
          </p:cNvSpPr>
          <p:nvPr>
            <p:ph type="title"/>
          </p:nvPr>
        </p:nvSpPr>
        <p:spPr/>
        <p:txBody>
          <a:bodyPr/>
          <a:lstStyle/>
          <a:p>
            <a:r>
              <a:rPr lang="en-US" dirty="0"/>
              <a:t>Who and when</a:t>
            </a:r>
          </a:p>
        </p:txBody>
      </p:sp>
      <p:sp>
        <p:nvSpPr>
          <p:cNvPr id="3" name="Content Placeholder 2">
            <a:extLst>
              <a:ext uri="{FF2B5EF4-FFF2-40B4-BE49-F238E27FC236}">
                <a16:creationId xmlns:a16="http://schemas.microsoft.com/office/drawing/2014/main" id="{35CA7C27-4C91-C61D-3FAF-82B41DA18F19}"/>
              </a:ext>
            </a:extLst>
          </p:cNvPr>
          <p:cNvSpPr>
            <a:spLocks noGrp="1"/>
          </p:cNvSpPr>
          <p:nvPr>
            <p:ph idx="1"/>
          </p:nvPr>
        </p:nvSpPr>
        <p:spPr/>
        <p:txBody>
          <a:bodyPr/>
          <a:lstStyle/>
          <a:p>
            <a:r>
              <a:rPr lang="en-US" dirty="0"/>
              <a:t>When: often-before a bill enters committee, while in committee, on the floor</a:t>
            </a:r>
          </a:p>
          <a:p>
            <a:r>
              <a:rPr lang="en-US" dirty="0"/>
              <a:t>Who: your legislator, committee chair</a:t>
            </a:r>
          </a:p>
          <a:p>
            <a:r>
              <a:rPr lang="en-US" dirty="0">
                <a:hlinkClick r:id="rId2"/>
              </a:rPr>
              <a:t>https://www.govtrack.us/congress/bills/</a:t>
            </a:r>
            <a:endParaRPr lang="en-US" dirty="0"/>
          </a:p>
          <a:p>
            <a:r>
              <a:rPr lang="en-US" dirty="0">
                <a:hlinkClick r:id="rId3"/>
              </a:rPr>
              <a:t>https://www.congress.gov/bill/118th-congress/house-bill/9649/all-actions?overview=closed#tabs</a:t>
            </a:r>
            <a:endParaRPr lang="en-US" dirty="0"/>
          </a:p>
          <a:p>
            <a:endParaRPr lang="en-US" dirty="0"/>
          </a:p>
        </p:txBody>
      </p:sp>
    </p:spTree>
    <p:extLst>
      <p:ext uri="{BB962C8B-B14F-4D97-AF65-F5344CB8AC3E}">
        <p14:creationId xmlns:p14="http://schemas.microsoft.com/office/powerpoint/2010/main" val="2555945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9B17D-C81A-4BF5-60D7-90876496394E}"/>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F92035F0-00B9-0D69-CC81-3591DD13A613}"/>
              </a:ext>
            </a:extLst>
          </p:cNvPr>
          <p:cNvSpPr>
            <a:spLocks noGrp="1"/>
          </p:cNvSpPr>
          <p:nvPr>
            <p:ph idx="1"/>
          </p:nvPr>
        </p:nvSpPr>
        <p:spPr/>
        <p:txBody>
          <a:bodyPr/>
          <a:lstStyle/>
          <a:p>
            <a:r>
              <a:rPr lang="en-US" dirty="0"/>
              <a:t>WHO ARE YOU</a:t>
            </a:r>
          </a:p>
          <a:p>
            <a:r>
              <a:rPr lang="en-US" dirty="0"/>
              <a:t>WHY ARE YOU HERE TODAY</a:t>
            </a:r>
          </a:p>
          <a:p>
            <a:r>
              <a:rPr lang="en-US" dirty="0"/>
              <a:t>WHAT IS ONE THING YOU REALLY LOVE AND WHY?</a:t>
            </a:r>
          </a:p>
        </p:txBody>
      </p:sp>
    </p:spTree>
    <p:extLst>
      <p:ext uri="{BB962C8B-B14F-4D97-AF65-F5344CB8AC3E}">
        <p14:creationId xmlns:p14="http://schemas.microsoft.com/office/powerpoint/2010/main" val="1340525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864A2-4331-7F07-D70C-1ED8D0CA97A1}"/>
              </a:ext>
            </a:extLst>
          </p:cNvPr>
          <p:cNvSpPr>
            <a:spLocks noGrp="1"/>
          </p:cNvSpPr>
          <p:nvPr>
            <p:ph type="title"/>
          </p:nvPr>
        </p:nvSpPr>
        <p:spPr/>
        <p:txBody>
          <a:bodyPr/>
          <a:lstStyle/>
          <a:p>
            <a:r>
              <a:rPr lang="en-US" dirty="0"/>
              <a:t>Advocacy alerts (easy ways to do letters)</a:t>
            </a:r>
          </a:p>
        </p:txBody>
      </p:sp>
      <p:sp>
        <p:nvSpPr>
          <p:cNvPr id="3" name="Content Placeholder 2">
            <a:extLst>
              <a:ext uri="{FF2B5EF4-FFF2-40B4-BE49-F238E27FC236}">
                <a16:creationId xmlns:a16="http://schemas.microsoft.com/office/drawing/2014/main" id="{8FF987FE-41DA-50CC-ED9A-7E1A7DD22977}"/>
              </a:ext>
            </a:extLst>
          </p:cNvPr>
          <p:cNvSpPr>
            <a:spLocks noGrp="1"/>
          </p:cNvSpPr>
          <p:nvPr>
            <p:ph idx="1"/>
          </p:nvPr>
        </p:nvSpPr>
        <p:spPr/>
        <p:txBody>
          <a:bodyPr/>
          <a:lstStyle/>
          <a:p>
            <a:r>
              <a:rPr lang="en-US" dirty="0">
                <a:hlinkClick r:id="rId2"/>
              </a:rPr>
              <a:t>https://give.elca.org/page/56774/action/1?_ga=2.57520943.407686024.1741379658-732355457.1730835834</a:t>
            </a:r>
            <a:endParaRPr lang="en-US" dirty="0"/>
          </a:p>
          <a:p>
            <a:r>
              <a:rPr lang="en-US" dirty="0">
                <a:hlinkClick r:id="rId3"/>
              </a:rPr>
              <a:t>https://go.bread.org/page/80018/action/1?ea.tracking.id=tophat&amp;_gl=1*1nqcr4p*_gcl_au*MTc4OTk3MTQ3Ni4xNzM4MzY5Mjg0</a:t>
            </a:r>
            <a:endParaRPr lang="en-US" dirty="0"/>
          </a:p>
          <a:p>
            <a:r>
              <a:rPr lang="en-US" dirty="0">
                <a:hlinkClick r:id="rId4"/>
              </a:rPr>
              <a:t>https://act.hrc.org/page/18408/data/1?locale=en-US</a:t>
            </a:r>
            <a:endParaRPr lang="en-US" dirty="0"/>
          </a:p>
          <a:p>
            <a:endParaRPr lang="en-US" dirty="0"/>
          </a:p>
        </p:txBody>
      </p:sp>
    </p:spTree>
    <p:extLst>
      <p:ext uri="{BB962C8B-B14F-4D97-AF65-F5344CB8AC3E}">
        <p14:creationId xmlns:p14="http://schemas.microsoft.com/office/powerpoint/2010/main" val="4060904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79F7C-7CAC-238B-5863-D64143B6996F}"/>
              </a:ext>
            </a:extLst>
          </p:cNvPr>
          <p:cNvSpPr>
            <a:spLocks noGrp="1"/>
          </p:cNvSpPr>
          <p:nvPr>
            <p:ph type="title"/>
          </p:nvPr>
        </p:nvSpPr>
        <p:spPr/>
        <p:txBody>
          <a:bodyPr/>
          <a:lstStyle/>
          <a:p>
            <a:r>
              <a:rPr lang="en-US" dirty="0"/>
              <a:t>Practice…..(flesh out your message more!)</a:t>
            </a:r>
          </a:p>
        </p:txBody>
      </p:sp>
      <p:sp>
        <p:nvSpPr>
          <p:cNvPr id="3" name="Content Placeholder 2">
            <a:extLst>
              <a:ext uri="{FF2B5EF4-FFF2-40B4-BE49-F238E27FC236}">
                <a16:creationId xmlns:a16="http://schemas.microsoft.com/office/drawing/2014/main" id="{F52DA8F8-4022-1A4E-A894-831BA6B08A1F}"/>
              </a:ext>
            </a:extLst>
          </p:cNvPr>
          <p:cNvSpPr>
            <a:spLocks noGrp="1"/>
          </p:cNvSpPr>
          <p:nvPr>
            <p:ph idx="1"/>
          </p:nvPr>
        </p:nvSpPr>
        <p:spPr/>
        <p:txBody>
          <a:bodyPr>
            <a:normAutofit fontScale="85000" lnSpcReduction="20000"/>
          </a:bodyPr>
          <a:lstStyle/>
          <a:p>
            <a:r>
              <a:rPr lang="en-US" dirty="0"/>
              <a:t>Dear _____</a:t>
            </a:r>
          </a:p>
          <a:p>
            <a:r>
              <a:rPr lang="en-US" dirty="0"/>
              <a:t>I am __________ (who are you, including location!)</a:t>
            </a:r>
          </a:p>
          <a:p>
            <a:r>
              <a:rPr lang="en-US" dirty="0"/>
              <a:t>I am writing today because I care about __________(identify the issue AND the corresponding bill).</a:t>
            </a:r>
          </a:p>
          <a:p>
            <a:r>
              <a:rPr lang="en-US" dirty="0"/>
              <a:t>This matters to _________ (common audience e.g. Nebraskans) because ________</a:t>
            </a:r>
          </a:p>
          <a:p>
            <a:r>
              <a:rPr lang="en-US" dirty="0"/>
              <a:t>It is personally important to me because _____________________</a:t>
            </a:r>
          </a:p>
          <a:p>
            <a:r>
              <a:rPr lang="en-US" dirty="0"/>
              <a:t>Here are some important things to consider (Insert facts here)</a:t>
            </a:r>
          </a:p>
          <a:p>
            <a:r>
              <a:rPr lang="en-US" dirty="0"/>
              <a:t>And so I urge/ask/request (action verb) you to _______(vote yes, vote no, sponsor) ______(name of bill or action requested)</a:t>
            </a:r>
          </a:p>
          <a:p>
            <a:r>
              <a:rPr lang="en-US" dirty="0"/>
              <a:t>Thank you and call for follow up</a:t>
            </a:r>
          </a:p>
          <a:p>
            <a:endParaRPr lang="en-US" dirty="0"/>
          </a:p>
          <a:p>
            <a:endParaRPr lang="en-US" dirty="0"/>
          </a:p>
        </p:txBody>
      </p:sp>
    </p:spTree>
    <p:extLst>
      <p:ext uri="{BB962C8B-B14F-4D97-AF65-F5344CB8AC3E}">
        <p14:creationId xmlns:p14="http://schemas.microsoft.com/office/powerpoint/2010/main" val="179279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DE0AE-87DD-DE08-1C00-7C5E8DB8FBF2}"/>
              </a:ext>
            </a:extLst>
          </p:cNvPr>
          <p:cNvSpPr>
            <a:spLocks noGrp="1"/>
          </p:cNvSpPr>
          <p:nvPr>
            <p:ph type="title"/>
          </p:nvPr>
        </p:nvSpPr>
        <p:spPr/>
        <p:txBody>
          <a:bodyPr/>
          <a:lstStyle/>
          <a:p>
            <a:r>
              <a:rPr lang="en-US" dirty="0"/>
              <a:t>Social media</a:t>
            </a:r>
          </a:p>
        </p:txBody>
      </p:sp>
      <p:sp>
        <p:nvSpPr>
          <p:cNvPr id="3" name="Content Placeholder 2">
            <a:extLst>
              <a:ext uri="{FF2B5EF4-FFF2-40B4-BE49-F238E27FC236}">
                <a16:creationId xmlns:a16="http://schemas.microsoft.com/office/drawing/2014/main" id="{8850DC08-EE15-8982-8C58-F2353C0A60E0}"/>
              </a:ext>
            </a:extLst>
          </p:cNvPr>
          <p:cNvSpPr>
            <a:spLocks noGrp="1"/>
          </p:cNvSpPr>
          <p:nvPr>
            <p:ph idx="1"/>
          </p:nvPr>
        </p:nvSpPr>
        <p:spPr/>
        <p:txBody>
          <a:bodyPr>
            <a:normAutofit fontScale="92500" lnSpcReduction="10000"/>
          </a:bodyPr>
          <a:lstStyle/>
          <a:p>
            <a:r>
              <a:rPr lang="en-US" dirty="0"/>
              <a:t>Don’t just share stuff, make sure it has a message or an ask</a:t>
            </a:r>
          </a:p>
          <a:p>
            <a:r>
              <a:rPr lang="en-US" dirty="0"/>
              <a:t>Memes create drama, not action</a:t>
            </a:r>
          </a:p>
          <a:p>
            <a:r>
              <a:rPr lang="en-US" dirty="0"/>
              <a:t>Research before you share (especially if it’s something you are passionate about)</a:t>
            </a:r>
          </a:p>
          <a:p>
            <a:r>
              <a:rPr lang="en-US" dirty="0"/>
              <a:t>Where did the message come from? And who is sharing it?</a:t>
            </a:r>
          </a:p>
          <a:p>
            <a:r>
              <a:rPr lang="en-US" dirty="0"/>
              <a:t>Keep it personal</a:t>
            </a:r>
          </a:p>
          <a:p>
            <a:r>
              <a:rPr lang="en-US" dirty="0"/>
              <a:t>Set your boundaries before you post, but allow for discussion</a:t>
            </a:r>
          </a:p>
          <a:p>
            <a:r>
              <a:rPr lang="en-US" dirty="0"/>
              <a:t>Use what is shared by those you are advocating for and with (accompaniment-e.g. LFS)-be a network partner to grow the message</a:t>
            </a:r>
          </a:p>
          <a:p>
            <a:pPr marL="0" indent="0">
              <a:buNone/>
            </a:pPr>
            <a:endParaRPr lang="en-US" dirty="0"/>
          </a:p>
        </p:txBody>
      </p:sp>
    </p:spTree>
    <p:extLst>
      <p:ext uri="{BB962C8B-B14F-4D97-AF65-F5344CB8AC3E}">
        <p14:creationId xmlns:p14="http://schemas.microsoft.com/office/powerpoint/2010/main" val="1816822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4E3FF-9287-1D25-E76C-42A6ACFE466F}"/>
              </a:ext>
            </a:extLst>
          </p:cNvPr>
          <p:cNvSpPr>
            <a:spLocks noGrp="1"/>
          </p:cNvSpPr>
          <p:nvPr>
            <p:ph type="title"/>
          </p:nvPr>
        </p:nvSpPr>
        <p:spPr/>
        <p:txBody>
          <a:bodyPr/>
          <a:lstStyle/>
          <a:p>
            <a:r>
              <a:rPr lang="en-US" dirty="0"/>
              <a:t>Social media continues</a:t>
            </a:r>
          </a:p>
        </p:txBody>
      </p:sp>
      <p:sp>
        <p:nvSpPr>
          <p:cNvPr id="3" name="Content Placeholder 2">
            <a:extLst>
              <a:ext uri="{FF2B5EF4-FFF2-40B4-BE49-F238E27FC236}">
                <a16:creationId xmlns:a16="http://schemas.microsoft.com/office/drawing/2014/main" id="{3C03719B-71D0-4D5D-6C11-70F8580B2A77}"/>
              </a:ext>
            </a:extLst>
          </p:cNvPr>
          <p:cNvSpPr>
            <a:spLocks noGrp="1"/>
          </p:cNvSpPr>
          <p:nvPr>
            <p:ph idx="1"/>
          </p:nvPr>
        </p:nvSpPr>
        <p:spPr/>
        <p:txBody>
          <a:bodyPr/>
          <a:lstStyle/>
          <a:p>
            <a:r>
              <a:rPr lang="en-US" dirty="0"/>
              <a:t>Use hashtags as appropriate</a:t>
            </a:r>
          </a:p>
          <a:p>
            <a:r>
              <a:rPr lang="en-US" dirty="0"/>
              <a:t>Know others social media and use (legislators, local, public media)</a:t>
            </a:r>
          </a:p>
          <a:p>
            <a:r>
              <a:rPr lang="en-US" dirty="0"/>
              <a:t>Keep your message consistent and don’t clog it up (16 shares a day gets you blocked!)</a:t>
            </a:r>
          </a:p>
          <a:p>
            <a:r>
              <a:rPr lang="en-US" dirty="0"/>
              <a:t>PLAY NICE!</a:t>
            </a:r>
          </a:p>
          <a:p>
            <a:r>
              <a:rPr lang="en-US" dirty="0">
                <a:hlinkClick r:id="rId3"/>
              </a:rPr>
              <a:t>https://www.facebook.com/PeteRickettsNE</a:t>
            </a:r>
            <a:endParaRPr lang="en-US" dirty="0"/>
          </a:p>
          <a:p>
            <a:r>
              <a:rPr lang="en-US" dirty="0">
                <a:hlinkClick r:id="rId4"/>
              </a:rPr>
              <a:t>https://www.facebook.com/ELCAammparo</a:t>
            </a:r>
            <a:endParaRPr lang="en-US" dirty="0"/>
          </a:p>
          <a:p>
            <a:endParaRPr lang="en-US" dirty="0"/>
          </a:p>
        </p:txBody>
      </p:sp>
    </p:spTree>
    <p:extLst>
      <p:ext uri="{BB962C8B-B14F-4D97-AF65-F5344CB8AC3E}">
        <p14:creationId xmlns:p14="http://schemas.microsoft.com/office/powerpoint/2010/main" val="3818772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E9763-AE8E-8F88-856A-80EF51E5FAD5}"/>
              </a:ext>
            </a:extLst>
          </p:cNvPr>
          <p:cNvSpPr>
            <a:spLocks noGrp="1"/>
          </p:cNvSpPr>
          <p:nvPr>
            <p:ph type="title"/>
          </p:nvPr>
        </p:nvSpPr>
        <p:spPr/>
        <p:txBody>
          <a:bodyPr/>
          <a:lstStyle/>
          <a:p>
            <a:r>
              <a:rPr lang="en-US" dirty="0"/>
              <a:t>Phone </a:t>
            </a:r>
            <a:r>
              <a:rPr lang="en-US" dirty="0" err="1"/>
              <a:t>calLs</a:t>
            </a:r>
            <a:endParaRPr lang="en-US" dirty="0"/>
          </a:p>
        </p:txBody>
      </p:sp>
      <p:sp>
        <p:nvSpPr>
          <p:cNvPr id="3" name="Content Placeholder 2">
            <a:extLst>
              <a:ext uri="{FF2B5EF4-FFF2-40B4-BE49-F238E27FC236}">
                <a16:creationId xmlns:a16="http://schemas.microsoft.com/office/drawing/2014/main" id="{0F5BCE47-BD30-031A-BDB8-01853AB2DDE8}"/>
              </a:ext>
            </a:extLst>
          </p:cNvPr>
          <p:cNvSpPr>
            <a:spLocks noGrp="1"/>
          </p:cNvSpPr>
          <p:nvPr>
            <p:ph idx="1"/>
          </p:nvPr>
        </p:nvSpPr>
        <p:spPr/>
        <p:txBody>
          <a:bodyPr/>
          <a:lstStyle/>
          <a:p>
            <a:r>
              <a:rPr lang="en-US" dirty="0"/>
              <a:t>Not as scary as you might think. Really, they aren’t.</a:t>
            </a:r>
          </a:p>
          <a:p>
            <a:r>
              <a:rPr lang="en-US" dirty="0"/>
              <a:t>Give yourself a script, but don’t recite like a robot </a:t>
            </a:r>
          </a:p>
          <a:p>
            <a:r>
              <a:rPr lang="en-US" dirty="0"/>
              <a:t>Be specific (this is the difference between a letter and a phone call!)</a:t>
            </a:r>
          </a:p>
          <a:p>
            <a:r>
              <a:rPr lang="en-US" dirty="0"/>
              <a:t>Call often, vary message slightly</a:t>
            </a:r>
          </a:p>
          <a:p>
            <a:r>
              <a:rPr lang="en-US" dirty="0"/>
              <a:t>Passionate but polite</a:t>
            </a:r>
          </a:p>
          <a:p>
            <a:r>
              <a:rPr lang="en-US" dirty="0"/>
              <a:t>Short and sweet (often leaving a message for a person checking a box)</a:t>
            </a:r>
          </a:p>
          <a:p>
            <a:r>
              <a:rPr lang="en-US" b="1" dirty="0"/>
              <a:t>BE CLEAR IN YOUR ASK</a:t>
            </a:r>
          </a:p>
        </p:txBody>
      </p:sp>
    </p:spTree>
    <p:extLst>
      <p:ext uri="{BB962C8B-B14F-4D97-AF65-F5344CB8AC3E}">
        <p14:creationId xmlns:p14="http://schemas.microsoft.com/office/powerpoint/2010/main" val="21650589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664E5-5F78-FD74-ECB6-7F2DA5341533}"/>
              </a:ext>
            </a:extLst>
          </p:cNvPr>
          <p:cNvSpPr>
            <a:spLocks noGrp="1"/>
          </p:cNvSpPr>
          <p:nvPr>
            <p:ph type="title"/>
          </p:nvPr>
        </p:nvSpPr>
        <p:spPr/>
        <p:txBody>
          <a:bodyPr/>
          <a:lstStyle/>
          <a:p>
            <a:r>
              <a:rPr lang="en-US" dirty="0"/>
              <a:t>PHONE CALLS</a:t>
            </a:r>
          </a:p>
        </p:txBody>
      </p:sp>
      <p:sp>
        <p:nvSpPr>
          <p:cNvPr id="3" name="Content Placeholder 2">
            <a:extLst>
              <a:ext uri="{FF2B5EF4-FFF2-40B4-BE49-F238E27FC236}">
                <a16:creationId xmlns:a16="http://schemas.microsoft.com/office/drawing/2014/main" id="{68C7F08C-4623-16E2-C582-5285FCA8F7D6}"/>
              </a:ext>
            </a:extLst>
          </p:cNvPr>
          <p:cNvSpPr>
            <a:spLocks noGrp="1"/>
          </p:cNvSpPr>
          <p:nvPr>
            <p:ph idx="1"/>
          </p:nvPr>
        </p:nvSpPr>
        <p:spPr/>
        <p:txBody>
          <a:bodyPr/>
          <a:lstStyle/>
          <a:p>
            <a:r>
              <a:rPr lang="en-US" dirty="0"/>
              <a:t>Call DC, call local offices, call the white house switch board</a:t>
            </a:r>
          </a:p>
          <a:p>
            <a:r>
              <a:rPr lang="en-US" dirty="0"/>
              <a:t>It’s ok to leave a voicemail but ask for a callback!!!</a:t>
            </a:r>
          </a:p>
          <a:p>
            <a:r>
              <a:rPr lang="en-US" dirty="0"/>
              <a:t>Persistent and consistent!!!</a:t>
            </a:r>
          </a:p>
          <a:p>
            <a:r>
              <a:rPr lang="en-US" dirty="0"/>
              <a:t>Always thank the person on the phone</a:t>
            </a:r>
          </a:p>
          <a:p>
            <a:r>
              <a:rPr lang="en-US" dirty="0"/>
              <a:t>It’s ok if you stutter, stumble or mumble. You are human, this is real.</a:t>
            </a:r>
          </a:p>
          <a:p>
            <a:r>
              <a:rPr lang="en-US" dirty="0"/>
              <a:t>Use your resources, but make it personal</a:t>
            </a:r>
          </a:p>
        </p:txBody>
      </p:sp>
    </p:spTree>
    <p:extLst>
      <p:ext uri="{BB962C8B-B14F-4D97-AF65-F5344CB8AC3E}">
        <p14:creationId xmlns:p14="http://schemas.microsoft.com/office/powerpoint/2010/main" val="19620834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F822D-7314-DD64-574B-8661067CD209}"/>
              </a:ext>
            </a:extLst>
          </p:cNvPr>
          <p:cNvSpPr>
            <a:spLocks noGrp="1"/>
          </p:cNvSpPr>
          <p:nvPr>
            <p:ph type="title"/>
          </p:nvPr>
        </p:nvSpPr>
        <p:spPr/>
        <p:txBody>
          <a:bodyPr/>
          <a:lstStyle/>
          <a:p>
            <a:r>
              <a:rPr lang="en-US" dirty="0"/>
              <a:t>Hook, Line and sinker….</a:t>
            </a:r>
          </a:p>
        </p:txBody>
      </p:sp>
      <p:sp>
        <p:nvSpPr>
          <p:cNvPr id="3" name="Content Placeholder 2">
            <a:extLst>
              <a:ext uri="{FF2B5EF4-FFF2-40B4-BE49-F238E27FC236}">
                <a16:creationId xmlns:a16="http://schemas.microsoft.com/office/drawing/2014/main" id="{A71AD4D9-509F-E386-1BEE-96AFACADA7A0}"/>
              </a:ext>
            </a:extLst>
          </p:cNvPr>
          <p:cNvSpPr>
            <a:spLocks noGrp="1"/>
          </p:cNvSpPr>
          <p:nvPr>
            <p:ph idx="1"/>
          </p:nvPr>
        </p:nvSpPr>
        <p:spPr/>
        <p:txBody>
          <a:bodyPr/>
          <a:lstStyle/>
          <a:p>
            <a:r>
              <a:rPr lang="en-US" dirty="0"/>
              <a:t>Hook: Hello my name is and I’m one of your constituents residing in ________</a:t>
            </a:r>
          </a:p>
          <a:p>
            <a:r>
              <a:rPr lang="en-US" dirty="0"/>
              <a:t>Line: I’m calling today because _____________(this is your why-make it compelling you only have 1 minute max to “reel them in”</a:t>
            </a:r>
          </a:p>
          <a:p>
            <a:r>
              <a:rPr lang="en-US" dirty="0"/>
              <a:t>Sinker: And so I ask you to _______________ (direct ask!)</a:t>
            </a:r>
          </a:p>
          <a:p>
            <a:r>
              <a:rPr lang="en-US" dirty="0"/>
              <a:t>Close with a thank you and be sure they have your contact info</a:t>
            </a:r>
          </a:p>
        </p:txBody>
      </p:sp>
    </p:spTree>
    <p:extLst>
      <p:ext uri="{BB962C8B-B14F-4D97-AF65-F5344CB8AC3E}">
        <p14:creationId xmlns:p14="http://schemas.microsoft.com/office/powerpoint/2010/main" val="872052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30622-892D-F69E-8E84-EFFAAE9AF939}"/>
              </a:ext>
            </a:extLst>
          </p:cNvPr>
          <p:cNvSpPr>
            <a:spLocks noGrp="1"/>
          </p:cNvSpPr>
          <p:nvPr>
            <p:ph type="title"/>
          </p:nvPr>
        </p:nvSpPr>
        <p:spPr/>
        <p:txBody>
          <a:bodyPr/>
          <a:lstStyle/>
          <a:p>
            <a:r>
              <a:rPr lang="en-US" dirty="0"/>
              <a:t>Scripts and phone numbers</a:t>
            </a:r>
          </a:p>
        </p:txBody>
      </p:sp>
      <p:sp>
        <p:nvSpPr>
          <p:cNvPr id="3" name="Content Placeholder 2">
            <a:extLst>
              <a:ext uri="{FF2B5EF4-FFF2-40B4-BE49-F238E27FC236}">
                <a16:creationId xmlns:a16="http://schemas.microsoft.com/office/drawing/2014/main" id="{C5058CF4-EEF2-EF6A-888D-F37A0F799FE0}"/>
              </a:ext>
            </a:extLst>
          </p:cNvPr>
          <p:cNvSpPr>
            <a:spLocks noGrp="1"/>
          </p:cNvSpPr>
          <p:nvPr>
            <p:ph idx="1"/>
          </p:nvPr>
        </p:nvSpPr>
        <p:spPr/>
        <p:txBody>
          <a:bodyPr/>
          <a:lstStyle/>
          <a:p>
            <a:r>
              <a:rPr lang="en-US" dirty="0">
                <a:hlinkClick r:id="rId2"/>
              </a:rPr>
              <a:t>https://5calls.org/</a:t>
            </a:r>
            <a:endParaRPr lang="en-US" dirty="0"/>
          </a:p>
          <a:p>
            <a:endParaRPr lang="en-US" dirty="0"/>
          </a:p>
        </p:txBody>
      </p:sp>
    </p:spTree>
    <p:extLst>
      <p:ext uri="{BB962C8B-B14F-4D97-AF65-F5344CB8AC3E}">
        <p14:creationId xmlns:p14="http://schemas.microsoft.com/office/powerpoint/2010/main" val="3786957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A60E4-400D-8F9E-8EE0-4E227526E455}"/>
              </a:ext>
            </a:extLst>
          </p:cNvPr>
          <p:cNvSpPr>
            <a:spLocks noGrp="1"/>
          </p:cNvSpPr>
          <p:nvPr>
            <p:ph type="title"/>
          </p:nvPr>
        </p:nvSpPr>
        <p:spPr/>
        <p:txBody>
          <a:bodyPr/>
          <a:lstStyle/>
          <a:p>
            <a:r>
              <a:rPr lang="en-US" dirty="0"/>
              <a:t>Practice time…..One more way to adapt your message</a:t>
            </a:r>
          </a:p>
        </p:txBody>
      </p:sp>
      <p:sp>
        <p:nvSpPr>
          <p:cNvPr id="3" name="Content Placeholder 2">
            <a:extLst>
              <a:ext uri="{FF2B5EF4-FFF2-40B4-BE49-F238E27FC236}">
                <a16:creationId xmlns:a16="http://schemas.microsoft.com/office/drawing/2014/main" id="{C0E18699-0E1D-3A44-C621-FA9D5F3CA085}"/>
              </a:ext>
            </a:extLst>
          </p:cNvPr>
          <p:cNvSpPr>
            <a:spLocks noGrp="1"/>
          </p:cNvSpPr>
          <p:nvPr>
            <p:ph idx="1"/>
          </p:nvPr>
        </p:nvSpPr>
        <p:spPr/>
        <p:txBody>
          <a:bodyPr/>
          <a:lstStyle/>
          <a:p>
            <a:r>
              <a:rPr lang="en-US" dirty="0"/>
              <a:t>Hook: I am</a:t>
            </a:r>
          </a:p>
          <a:p>
            <a:r>
              <a:rPr lang="en-US" dirty="0"/>
              <a:t>Line: why should you care</a:t>
            </a:r>
          </a:p>
          <a:p>
            <a:r>
              <a:rPr lang="en-US" dirty="0"/>
              <a:t>Sinker: Asking you to __________(VERY SPECIFIC!!!)</a:t>
            </a:r>
          </a:p>
          <a:p>
            <a:r>
              <a:rPr lang="en-US" dirty="0"/>
              <a:t>Your connection</a:t>
            </a:r>
          </a:p>
          <a:p>
            <a:r>
              <a:rPr lang="en-US" dirty="0"/>
              <a:t>Repeat the sinker!!!!!!</a:t>
            </a:r>
          </a:p>
        </p:txBody>
      </p:sp>
    </p:spTree>
    <p:extLst>
      <p:ext uri="{BB962C8B-B14F-4D97-AF65-F5344CB8AC3E}">
        <p14:creationId xmlns:p14="http://schemas.microsoft.com/office/powerpoint/2010/main" val="2176240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9317F-96F2-E3AC-1FE8-E7D71B4DAE7D}"/>
              </a:ext>
            </a:extLst>
          </p:cNvPr>
          <p:cNvSpPr>
            <a:spLocks noGrp="1"/>
          </p:cNvSpPr>
          <p:nvPr>
            <p:ph type="title"/>
          </p:nvPr>
        </p:nvSpPr>
        <p:spPr/>
        <p:txBody>
          <a:bodyPr/>
          <a:lstStyle/>
          <a:p>
            <a:r>
              <a:rPr lang="en-US" dirty="0"/>
              <a:t>In Person advocacy </a:t>
            </a:r>
          </a:p>
        </p:txBody>
      </p:sp>
      <p:pic>
        <p:nvPicPr>
          <p:cNvPr id="4" name="Online Media 3" descr="ELCA Advocacy: Tips for your engagement">
            <a:hlinkClick r:id="" action="ppaction://media"/>
            <a:extLst>
              <a:ext uri="{FF2B5EF4-FFF2-40B4-BE49-F238E27FC236}">
                <a16:creationId xmlns:a16="http://schemas.microsoft.com/office/drawing/2014/main" id="{1A76E5F9-957F-4BBD-2601-37FA636F4D43}"/>
              </a:ext>
            </a:extLst>
          </p:cNvPr>
          <p:cNvPicPr>
            <a:picLocks noGrp="1" noRot="1" noChangeAspect="1"/>
          </p:cNvPicPr>
          <p:nvPr>
            <p:ph idx="1"/>
            <a:videoFile r:link="rId1"/>
          </p:nvPr>
        </p:nvPicPr>
        <p:blipFill>
          <a:blip r:embed="rId3"/>
          <a:stretch>
            <a:fillRect/>
          </a:stretch>
        </p:blipFill>
        <p:spPr>
          <a:xfrm>
            <a:off x="3200400" y="2016125"/>
            <a:ext cx="6105525" cy="3449638"/>
          </a:xfrm>
          <a:prstGeom prst="rect">
            <a:avLst/>
          </a:prstGeom>
        </p:spPr>
      </p:pic>
    </p:spTree>
    <p:extLst>
      <p:ext uri="{BB962C8B-B14F-4D97-AF65-F5344CB8AC3E}">
        <p14:creationId xmlns:p14="http://schemas.microsoft.com/office/powerpoint/2010/main" val="204585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5832-4676-774D-B551-7470C5ACF8E9}"/>
              </a:ext>
            </a:extLst>
          </p:cNvPr>
          <p:cNvSpPr>
            <a:spLocks noGrp="1"/>
          </p:cNvSpPr>
          <p:nvPr>
            <p:ph type="title"/>
          </p:nvPr>
        </p:nvSpPr>
        <p:spPr/>
        <p:txBody>
          <a:bodyPr/>
          <a:lstStyle/>
          <a:p>
            <a:r>
              <a:rPr lang="en-US" dirty="0"/>
              <a:t>What is advocacy</a:t>
            </a:r>
          </a:p>
        </p:txBody>
      </p:sp>
      <p:sp>
        <p:nvSpPr>
          <p:cNvPr id="3" name="Content Placeholder 2">
            <a:extLst>
              <a:ext uri="{FF2B5EF4-FFF2-40B4-BE49-F238E27FC236}">
                <a16:creationId xmlns:a16="http://schemas.microsoft.com/office/drawing/2014/main" id="{1C356558-4893-7E9C-C968-25188430FDED}"/>
              </a:ext>
            </a:extLst>
          </p:cNvPr>
          <p:cNvSpPr>
            <a:spLocks noGrp="1"/>
          </p:cNvSpPr>
          <p:nvPr>
            <p:ph idx="1"/>
          </p:nvPr>
        </p:nvSpPr>
        <p:spPr/>
        <p:txBody>
          <a:bodyPr/>
          <a:lstStyle/>
          <a:p>
            <a:r>
              <a:rPr lang="en-US" dirty="0"/>
              <a:t>Advocacy is defined as any action that speaks in favor of, recommends, argues for a cause, supports or defends, or pleads on behalf of others. </a:t>
            </a:r>
          </a:p>
          <a:p>
            <a:r>
              <a:rPr lang="en-US" b="0" i="0" dirty="0">
                <a:solidFill>
                  <a:srgbClr val="555555"/>
                </a:solidFill>
                <a:effectLst/>
                <a:latin typeface="MindMeridian-Regular"/>
              </a:rPr>
              <a:t>Advocacy usually means getting support from another person to help you express your views and wishes. And to help you stand up for your rights. Someone who helps you in this way is called your advocate.</a:t>
            </a:r>
          </a:p>
          <a:p>
            <a:r>
              <a:rPr lang="en-US" b="0" i="0" dirty="0">
                <a:solidFill>
                  <a:srgbClr val="000000"/>
                </a:solidFill>
                <a:effectLst/>
                <a:latin typeface="museo-sans"/>
              </a:rPr>
              <a:t>The aim of advocacy is to create change.</a:t>
            </a:r>
            <a:endParaRPr lang="en-US" dirty="0">
              <a:solidFill>
                <a:srgbClr val="555555"/>
              </a:solidFill>
              <a:latin typeface="MindMeridian-Regular"/>
            </a:endParaRPr>
          </a:p>
          <a:p>
            <a:r>
              <a:rPr lang="en-US" dirty="0"/>
              <a:t>Advocacy is the act of promoting an idea with varying degrees of wanting to influence an outcome</a:t>
            </a:r>
          </a:p>
        </p:txBody>
      </p:sp>
    </p:spTree>
    <p:extLst>
      <p:ext uri="{BB962C8B-B14F-4D97-AF65-F5344CB8AC3E}">
        <p14:creationId xmlns:p14="http://schemas.microsoft.com/office/powerpoint/2010/main" val="3550060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9DBF-F5C6-056F-EF3D-98F7DC3EC240}"/>
              </a:ext>
            </a:extLst>
          </p:cNvPr>
          <p:cNvSpPr>
            <a:spLocks noGrp="1"/>
          </p:cNvSpPr>
          <p:nvPr>
            <p:ph type="title"/>
          </p:nvPr>
        </p:nvSpPr>
        <p:spPr/>
        <p:txBody>
          <a:bodyPr/>
          <a:lstStyle/>
          <a:p>
            <a:r>
              <a:rPr lang="en-US" dirty="0"/>
              <a:t>Where to start</a:t>
            </a:r>
          </a:p>
        </p:txBody>
      </p:sp>
      <p:sp>
        <p:nvSpPr>
          <p:cNvPr id="3" name="Content Placeholder 2">
            <a:extLst>
              <a:ext uri="{FF2B5EF4-FFF2-40B4-BE49-F238E27FC236}">
                <a16:creationId xmlns:a16="http://schemas.microsoft.com/office/drawing/2014/main" id="{57FC32FB-41CB-833E-C567-21F07E2EEE6A}"/>
              </a:ext>
            </a:extLst>
          </p:cNvPr>
          <p:cNvSpPr>
            <a:spLocks noGrp="1"/>
          </p:cNvSpPr>
          <p:nvPr>
            <p:ph idx="1"/>
          </p:nvPr>
        </p:nvSpPr>
        <p:spPr/>
        <p:txBody>
          <a:bodyPr/>
          <a:lstStyle/>
          <a:p>
            <a:r>
              <a:rPr lang="en-US" dirty="0"/>
              <a:t>Reach out to agencies who are already doing it (Much harder to make this connection on your own!)</a:t>
            </a:r>
          </a:p>
          <a:p>
            <a:r>
              <a:rPr lang="en-US" dirty="0"/>
              <a:t>Many have the facts, but need the personal story and that’s where YOU come in</a:t>
            </a:r>
          </a:p>
          <a:p>
            <a:r>
              <a:rPr lang="en-US" dirty="0"/>
              <a:t>Virtual zoom advocacy works too</a:t>
            </a:r>
          </a:p>
          <a:p>
            <a:r>
              <a:rPr lang="en-US" dirty="0"/>
              <a:t>Power in numbers</a:t>
            </a:r>
          </a:p>
          <a:p>
            <a:r>
              <a:rPr lang="en-US" dirty="0"/>
              <a:t>Always be respectful </a:t>
            </a:r>
          </a:p>
          <a:p>
            <a:r>
              <a:rPr lang="en-US" dirty="0"/>
              <a:t>Middle level staffers are GOLD! (they get you up that chain)</a:t>
            </a:r>
          </a:p>
        </p:txBody>
      </p:sp>
    </p:spTree>
    <p:extLst>
      <p:ext uri="{BB962C8B-B14F-4D97-AF65-F5344CB8AC3E}">
        <p14:creationId xmlns:p14="http://schemas.microsoft.com/office/powerpoint/2010/main" val="2310182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8DB2E-1CBE-BD39-F4C6-1F03E8441F92}"/>
              </a:ext>
            </a:extLst>
          </p:cNvPr>
          <p:cNvSpPr>
            <a:spLocks noGrp="1"/>
          </p:cNvSpPr>
          <p:nvPr>
            <p:ph type="title"/>
          </p:nvPr>
        </p:nvSpPr>
        <p:spPr/>
        <p:txBody>
          <a:bodyPr/>
          <a:lstStyle/>
          <a:p>
            <a:r>
              <a:rPr lang="en-US" dirty="0"/>
              <a:t>You don’t have to do it alone</a:t>
            </a:r>
          </a:p>
        </p:txBody>
      </p:sp>
      <p:sp>
        <p:nvSpPr>
          <p:cNvPr id="3" name="Content Placeholder 2">
            <a:extLst>
              <a:ext uri="{FF2B5EF4-FFF2-40B4-BE49-F238E27FC236}">
                <a16:creationId xmlns:a16="http://schemas.microsoft.com/office/drawing/2014/main" id="{32D483EC-A713-CDD8-93DB-F19FC821B5DC}"/>
              </a:ext>
            </a:extLst>
          </p:cNvPr>
          <p:cNvSpPr>
            <a:spLocks noGrp="1"/>
          </p:cNvSpPr>
          <p:nvPr>
            <p:ph idx="1"/>
          </p:nvPr>
        </p:nvSpPr>
        <p:spPr/>
        <p:txBody>
          <a:bodyPr/>
          <a:lstStyle/>
          <a:p>
            <a:r>
              <a:rPr lang="en-US" dirty="0"/>
              <a:t>Town Halls</a:t>
            </a:r>
          </a:p>
          <a:p>
            <a:r>
              <a:rPr lang="en-US" dirty="0"/>
              <a:t>Lutheran Advocacy Days</a:t>
            </a:r>
          </a:p>
          <a:p>
            <a:r>
              <a:rPr lang="en-US" dirty="0"/>
              <a:t>Ask your local office when your legislator will be meeting with people</a:t>
            </a:r>
          </a:p>
          <a:p>
            <a:r>
              <a:rPr lang="en-US" dirty="0"/>
              <a:t>In Nebraska, you can also submit a comment to be read: https://</a:t>
            </a:r>
            <a:r>
              <a:rPr lang="en-US" dirty="0" err="1"/>
              <a:t>nebraskalegislature.gov</a:t>
            </a:r>
            <a:r>
              <a:rPr lang="en-US" dirty="0"/>
              <a:t>/bills/</a:t>
            </a:r>
            <a:r>
              <a:rPr lang="en-US" dirty="0" err="1"/>
              <a:t>view_bill.php?DocumentID</a:t>
            </a:r>
            <a:r>
              <a:rPr lang="en-US" dirty="0"/>
              <a:t>=58857</a:t>
            </a:r>
          </a:p>
          <a:p>
            <a:pPr marL="0" indent="0">
              <a:buNone/>
            </a:pPr>
            <a:endParaRPr lang="en-US" dirty="0"/>
          </a:p>
        </p:txBody>
      </p:sp>
    </p:spTree>
    <p:extLst>
      <p:ext uri="{BB962C8B-B14F-4D97-AF65-F5344CB8AC3E}">
        <p14:creationId xmlns:p14="http://schemas.microsoft.com/office/powerpoint/2010/main" val="12226628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12B5C-8718-FDA6-D382-40BE715F6A07}"/>
              </a:ext>
            </a:extLst>
          </p:cNvPr>
          <p:cNvSpPr>
            <a:spLocks noGrp="1"/>
          </p:cNvSpPr>
          <p:nvPr>
            <p:ph type="title"/>
          </p:nvPr>
        </p:nvSpPr>
        <p:spPr/>
        <p:txBody>
          <a:bodyPr/>
          <a:lstStyle/>
          <a:p>
            <a:r>
              <a:rPr lang="en-US" dirty="0"/>
              <a:t>Gretchen’s go-to resources</a:t>
            </a:r>
          </a:p>
        </p:txBody>
      </p:sp>
      <p:sp>
        <p:nvSpPr>
          <p:cNvPr id="3" name="Content Placeholder 2">
            <a:extLst>
              <a:ext uri="{FF2B5EF4-FFF2-40B4-BE49-F238E27FC236}">
                <a16:creationId xmlns:a16="http://schemas.microsoft.com/office/drawing/2014/main" id="{34DA2FEB-2CC0-8543-8AB7-5C7619A364E1}"/>
              </a:ext>
            </a:extLst>
          </p:cNvPr>
          <p:cNvSpPr>
            <a:spLocks noGrp="1"/>
          </p:cNvSpPr>
          <p:nvPr>
            <p:ph idx="1"/>
          </p:nvPr>
        </p:nvSpPr>
        <p:spPr/>
        <p:txBody>
          <a:bodyPr/>
          <a:lstStyle/>
          <a:p>
            <a:r>
              <a:rPr lang="en-US" dirty="0"/>
              <a:t>5 calls</a:t>
            </a:r>
          </a:p>
          <a:p>
            <a:r>
              <a:rPr lang="en-US" dirty="0"/>
              <a:t>Ne Appleseed</a:t>
            </a:r>
          </a:p>
          <a:p>
            <a:r>
              <a:rPr lang="en-US" dirty="0"/>
              <a:t>Civic Nebraska</a:t>
            </a:r>
          </a:p>
          <a:p>
            <a:r>
              <a:rPr lang="en-US" dirty="0"/>
              <a:t>Bread For the World</a:t>
            </a:r>
          </a:p>
          <a:p>
            <a:r>
              <a:rPr lang="en-US" dirty="0"/>
              <a:t>ELCA Advocacy</a:t>
            </a:r>
          </a:p>
          <a:p>
            <a:r>
              <a:rPr lang="en-US" dirty="0"/>
              <a:t>LAMPA: https://</a:t>
            </a:r>
            <a:r>
              <a:rPr lang="en-US" dirty="0" err="1"/>
              <a:t>www.lutheranadvocacypa.org</a:t>
            </a:r>
            <a:r>
              <a:rPr lang="en-US" dirty="0"/>
              <a:t>/get-involved/</a:t>
            </a:r>
          </a:p>
          <a:p>
            <a:r>
              <a:rPr lang="en-US" dirty="0"/>
              <a:t>LOPPW: https://</a:t>
            </a:r>
            <a:r>
              <a:rPr lang="en-US" dirty="0" err="1"/>
              <a:t>www.loppw.org</a:t>
            </a:r>
            <a:r>
              <a:rPr lang="en-US" dirty="0"/>
              <a:t>/resources/advocacy/</a:t>
            </a:r>
          </a:p>
        </p:txBody>
      </p:sp>
    </p:spTree>
    <p:extLst>
      <p:ext uri="{BB962C8B-B14F-4D97-AF65-F5344CB8AC3E}">
        <p14:creationId xmlns:p14="http://schemas.microsoft.com/office/powerpoint/2010/main" val="2227178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76D9A-BE72-5C9C-55F0-8A955CD5C387}"/>
              </a:ext>
            </a:extLst>
          </p:cNvPr>
          <p:cNvSpPr>
            <a:spLocks noGrp="1"/>
          </p:cNvSpPr>
          <p:nvPr>
            <p:ph type="title"/>
          </p:nvPr>
        </p:nvSpPr>
        <p:spPr/>
        <p:txBody>
          <a:bodyPr/>
          <a:lstStyle/>
          <a:p>
            <a:r>
              <a:rPr lang="en-US" dirty="0"/>
              <a:t>What can’t I do??? Professional boundaries</a:t>
            </a:r>
          </a:p>
        </p:txBody>
      </p:sp>
      <p:sp>
        <p:nvSpPr>
          <p:cNvPr id="3" name="Content Placeholder 2">
            <a:extLst>
              <a:ext uri="{FF2B5EF4-FFF2-40B4-BE49-F238E27FC236}">
                <a16:creationId xmlns:a16="http://schemas.microsoft.com/office/drawing/2014/main" id="{84B7B497-1A44-2F53-C8DA-1359F71242C2}"/>
              </a:ext>
            </a:extLst>
          </p:cNvPr>
          <p:cNvSpPr>
            <a:spLocks noGrp="1"/>
          </p:cNvSpPr>
          <p:nvPr>
            <p:ph idx="1"/>
          </p:nvPr>
        </p:nvSpPr>
        <p:spPr/>
        <p:txBody>
          <a:bodyPr>
            <a:normAutofit lnSpcReduction="10000"/>
          </a:bodyPr>
          <a:lstStyle/>
          <a:p>
            <a:r>
              <a:rPr lang="en-US" dirty="0"/>
              <a:t>Social statements are your guide</a:t>
            </a:r>
          </a:p>
          <a:p>
            <a:r>
              <a:rPr lang="en-US" dirty="0"/>
              <a:t>It’s OK to advocate as YOU, just know the difference and be clear about who you are representing.  (When do you use your title?)</a:t>
            </a:r>
          </a:p>
          <a:p>
            <a:r>
              <a:rPr lang="en-US" dirty="0"/>
              <a:t>Only advocate on behalf of your employee/congregation if it’s clear you are all on the same page and it fits within the mission/vision and values of the org</a:t>
            </a:r>
          </a:p>
          <a:p>
            <a:r>
              <a:rPr lang="en-US" dirty="0"/>
              <a:t>Be clear about what you do on your own time and what is done “on the clock” (might even keep a log)</a:t>
            </a:r>
          </a:p>
          <a:p>
            <a:r>
              <a:rPr lang="en-US" dirty="0"/>
              <a:t>Personal e-mail, personal phone, personal resources for personal advocating</a:t>
            </a:r>
          </a:p>
          <a:p>
            <a:endParaRPr lang="en-US" dirty="0"/>
          </a:p>
        </p:txBody>
      </p:sp>
    </p:spTree>
    <p:extLst>
      <p:ext uri="{BB962C8B-B14F-4D97-AF65-F5344CB8AC3E}">
        <p14:creationId xmlns:p14="http://schemas.microsoft.com/office/powerpoint/2010/main" val="29161542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6867B-4DFE-B1CB-ADAB-CE714A818C05}"/>
              </a:ext>
            </a:extLst>
          </p:cNvPr>
          <p:cNvSpPr>
            <a:spLocks noGrp="1"/>
          </p:cNvSpPr>
          <p:nvPr>
            <p:ph type="title"/>
          </p:nvPr>
        </p:nvSpPr>
        <p:spPr/>
        <p:txBody>
          <a:bodyPr/>
          <a:lstStyle/>
          <a:p>
            <a:r>
              <a:rPr lang="en-US" dirty="0"/>
              <a:t>Political, not partisan</a:t>
            </a:r>
          </a:p>
        </p:txBody>
      </p:sp>
      <p:sp>
        <p:nvSpPr>
          <p:cNvPr id="3" name="Content Placeholder 2">
            <a:extLst>
              <a:ext uri="{FF2B5EF4-FFF2-40B4-BE49-F238E27FC236}">
                <a16:creationId xmlns:a16="http://schemas.microsoft.com/office/drawing/2014/main" id="{C3096D8D-24CE-02C0-3F71-569EB3A36423}"/>
              </a:ext>
            </a:extLst>
          </p:cNvPr>
          <p:cNvSpPr>
            <a:spLocks noGrp="1"/>
          </p:cNvSpPr>
          <p:nvPr>
            <p:ph idx="1"/>
          </p:nvPr>
        </p:nvSpPr>
        <p:spPr/>
        <p:txBody>
          <a:bodyPr>
            <a:normAutofit fontScale="85000" lnSpcReduction="10000"/>
          </a:bodyPr>
          <a:lstStyle/>
          <a:p>
            <a:r>
              <a:rPr lang="en-US" dirty="0"/>
              <a:t>When ***acting on </a:t>
            </a:r>
            <a:r>
              <a:rPr lang="en-US" dirty="0" err="1"/>
              <a:t>behelf</a:t>
            </a:r>
            <a:r>
              <a:rPr lang="en-US" dirty="0"/>
              <a:t> of the church****</a:t>
            </a:r>
          </a:p>
          <a:p>
            <a:pPr lvl="1"/>
            <a:r>
              <a:rPr lang="en-US" dirty="0"/>
              <a:t>Advocate for issues not people</a:t>
            </a:r>
          </a:p>
          <a:p>
            <a:pPr lvl="1"/>
            <a:r>
              <a:rPr lang="en-US" dirty="0"/>
              <a:t>Non partisan discussions and educational events are ok</a:t>
            </a:r>
          </a:p>
          <a:p>
            <a:pPr lvl="1"/>
            <a:r>
              <a:rPr lang="en-US" dirty="0"/>
              <a:t>Conversations centered around ”hot topics” are ok. (Know your social statement or invite the Bishop!)</a:t>
            </a:r>
          </a:p>
          <a:p>
            <a:pPr lvl="1"/>
            <a:r>
              <a:rPr lang="en-US" dirty="0"/>
              <a:t>Get out the vote, civic engagement events are ok</a:t>
            </a:r>
          </a:p>
          <a:p>
            <a:pPr lvl="1"/>
            <a:r>
              <a:rPr lang="en-US" dirty="0"/>
              <a:t>Not OK: Asking a candidate to pledge support for a religious denomination’s position on an issue, publicizing a candidate’s position on an issue, or publicizing a candidate’s independent decision to support or oppose the denomination’s position.  </a:t>
            </a:r>
          </a:p>
          <a:p>
            <a:pPr lvl="1"/>
            <a:r>
              <a:rPr lang="en-US" dirty="0"/>
              <a:t>Claiming your faith in your advocacy is OK (as a person of faith, I believe) as long as it matches up with the social statements. </a:t>
            </a:r>
          </a:p>
          <a:p>
            <a:pPr lvl="1"/>
            <a:r>
              <a:rPr lang="en-US" dirty="0"/>
              <a:t>Not OK: posting or sharing partisan or political propaganda</a:t>
            </a:r>
          </a:p>
          <a:p>
            <a:pPr lvl="1"/>
            <a:endParaRPr lang="en-US" dirty="0"/>
          </a:p>
          <a:p>
            <a:pPr lvl="1"/>
            <a:endParaRPr lang="en-US" dirty="0"/>
          </a:p>
        </p:txBody>
      </p:sp>
    </p:spTree>
    <p:extLst>
      <p:ext uri="{BB962C8B-B14F-4D97-AF65-F5344CB8AC3E}">
        <p14:creationId xmlns:p14="http://schemas.microsoft.com/office/powerpoint/2010/main" val="28733106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554DE-6F10-35DF-AD55-B21B84ADD55E}"/>
              </a:ext>
            </a:extLst>
          </p:cNvPr>
          <p:cNvSpPr>
            <a:spLocks noGrp="1"/>
          </p:cNvSpPr>
          <p:nvPr>
            <p:ph type="title"/>
          </p:nvPr>
        </p:nvSpPr>
        <p:spPr/>
        <p:txBody>
          <a:bodyPr/>
          <a:lstStyle/>
          <a:p>
            <a:r>
              <a:rPr lang="en-US" dirty="0"/>
              <a:t>Build relationships</a:t>
            </a:r>
          </a:p>
        </p:txBody>
      </p:sp>
      <p:sp>
        <p:nvSpPr>
          <p:cNvPr id="3" name="Content Placeholder 2">
            <a:extLst>
              <a:ext uri="{FF2B5EF4-FFF2-40B4-BE49-F238E27FC236}">
                <a16:creationId xmlns:a16="http://schemas.microsoft.com/office/drawing/2014/main" id="{79EED7DC-95A8-C98A-68ED-0F9E1278C39B}"/>
              </a:ext>
            </a:extLst>
          </p:cNvPr>
          <p:cNvSpPr>
            <a:spLocks noGrp="1"/>
          </p:cNvSpPr>
          <p:nvPr>
            <p:ph idx="1"/>
          </p:nvPr>
        </p:nvSpPr>
        <p:spPr/>
        <p:txBody>
          <a:bodyPr/>
          <a:lstStyle/>
          <a:p>
            <a:r>
              <a:rPr lang="en-US" dirty="0"/>
              <a:t>What will encourage conversation in your congregation and what will make people shut down?</a:t>
            </a:r>
          </a:p>
          <a:p>
            <a:r>
              <a:rPr lang="en-US" dirty="0"/>
              <a:t>Just because I can, doesn’t mean I should. (e.g. a yard sign at my own house)</a:t>
            </a:r>
          </a:p>
          <a:p>
            <a:r>
              <a:rPr lang="en-US" dirty="0">
                <a:hlinkClick r:id="rId2"/>
              </a:rPr>
              <a:t>https://elcamediaresources.blob.core.windows.net/cdn/wp-content/uploads/Being_A_Public_Church.pdf</a:t>
            </a:r>
            <a:r>
              <a:rPr lang="en-US" dirty="0"/>
              <a:t> (page 5-6)</a:t>
            </a:r>
          </a:p>
          <a:p>
            <a:r>
              <a:rPr lang="en-US" dirty="0"/>
              <a:t>Remember, we all have different opinions and that’s good!</a:t>
            </a:r>
          </a:p>
        </p:txBody>
      </p:sp>
    </p:spTree>
    <p:extLst>
      <p:ext uri="{BB962C8B-B14F-4D97-AF65-F5344CB8AC3E}">
        <p14:creationId xmlns:p14="http://schemas.microsoft.com/office/powerpoint/2010/main" val="2001371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B8B6B-61CF-A44F-1C5C-6FBFD33B4357}"/>
              </a:ext>
            </a:extLst>
          </p:cNvPr>
          <p:cNvSpPr>
            <a:spLocks noGrp="1"/>
          </p:cNvSpPr>
          <p:nvPr>
            <p:ph type="title"/>
          </p:nvPr>
        </p:nvSpPr>
        <p:spPr/>
        <p:txBody>
          <a:bodyPr/>
          <a:lstStyle/>
          <a:p>
            <a:r>
              <a:rPr lang="en-US" dirty="0"/>
              <a:t>For support when the going gets tough…</a:t>
            </a:r>
          </a:p>
        </p:txBody>
      </p:sp>
      <p:sp>
        <p:nvSpPr>
          <p:cNvPr id="3" name="Content Placeholder 2">
            <a:extLst>
              <a:ext uri="{FF2B5EF4-FFF2-40B4-BE49-F238E27FC236}">
                <a16:creationId xmlns:a16="http://schemas.microsoft.com/office/drawing/2014/main" id="{9EF8D7B3-E2B2-991B-9177-2509D16C91EC}"/>
              </a:ext>
            </a:extLst>
          </p:cNvPr>
          <p:cNvSpPr>
            <a:spLocks noGrp="1"/>
          </p:cNvSpPr>
          <p:nvPr>
            <p:ph idx="1"/>
          </p:nvPr>
        </p:nvSpPr>
        <p:spPr/>
        <p:txBody>
          <a:bodyPr/>
          <a:lstStyle/>
          <a:p>
            <a:r>
              <a:rPr lang="en-US" dirty="0"/>
              <a:t>Join an advocacy group (or groups) of like minded individuals (50501, blue dot, </a:t>
            </a:r>
            <a:r>
              <a:rPr lang="en-US" dirty="0" err="1"/>
              <a:t>etc</a:t>
            </a:r>
            <a:r>
              <a:rPr lang="en-US" dirty="0"/>
              <a:t>)</a:t>
            </a:r>
          </a:p>
          <a:p>
            <a:r>
              <a:rPr lang="en-US" dirty="0"/>
              <a:t>Have an accountability buddy (NOT from your community or church, someone you can talk to outside the situation)</a:t>
            </a:r>
          </a:p>
          <a:p>
            <a:r>
              <a:rPr lang="en-US" dirty="0"/>
              <a:t>Don’t do advocacy in isolation (have a letter writing party)</a:t>
            </a:r>
          </a:p>
          <a:p>
            <a:r>
              <a:rPr lang="en-US" dirty="0"/>
              <a:t>Reach out to the synod office</a:t>
            </a:r>
          </a:p>
          <a:p>
            <a:r>
              <a:rPr lang="en-US" dirty="0"/>
              <a:t>The Everyday Advocate by Ross Murry</a:t>
            </a:r>
          </a:p>
          <a:p>
            <a:r>
              <a:rPr lang="en-US" dirty="0"/>
              <a:t>Nadia </a:t>
            </a:r>
            <a:r>
              <a:rPr lang="en-US" dirty="0" err="1"/>
              <a:t>Bolz</a:t>
            </a:r>
            <a:r>
              <a:rPr lang="en-US" dirty="0"/>
              <a:t> Weber: What’s mine </a:t>
            </a:r>
            <a:r>
              <a:rPr lang="en-US"/>
              <a:t>to hold? </a:t>
            </a:r>
          </a:p>
        </p:txBody>
      </p:sp>
    </p:spTree>
    <p:extLst>
      <p:ext uri="{BB962C8B-B14F-4D97-AF65-F5344CB8AC3E}">
        <p14:creationId xmlns:p14="http://schemas.microsoft.com/office/powerpoint/2010/main" val="2022911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CE429-EA2C-F9F4-58DE-0B7FD687ECB5}"/>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D1F6E07C-0964-1DBE-BF92-011B9DF4AA0A}"/>
              </a:ext>
            </a:extLst>
          </p:cNvPr>
          <p:cNvSpPr>
            <a:spLocks noGrp="1"/>
          </p:cNvSpPr>
          <p:nvPr>
            <p:ph idx="1"/>
          </p:nvPr>
        </p:nvSpPr>
        <p:spPr/>
        <p:txBody>
          <a:bodyPr>
            <a:normAutofit/>
          </a:bodyPr>
          <a:lstStyle/>
          <a:p>
            <a:r>
              <a:rPr lang="en-US" sz="4000" b="0" i="0">
                <a:solidFill>
                  <a:srgbClr val="040C28"/>
                </a:solidFill>
                <a:effectLst/>
                <a:latin typeface="Google Sans"/>
              </a:rPr>
              <a:t>Never </a:t>
            </a:r>
            <a:r>
              <a:rPr lang="en-US" sz="4000" b="0" i="0" dirty="0">
                <a:solidFill>
                  <a:srgbClr val="040C28"/>
                </a:solidFill>
                <a:effectLst/>
                <a:latin typeface="Google Sans"/>
              </a:rPr>
              <a:t>doubt that a small group of thoughtful committed individuals can change the world.</a:t>
            </a:r>
            <a:r>
              <a:rPr lang="en-US" sz="4000" b="0" i="0" dirty="0">
                <a:solidFill>
                  <a:srgbClr val="1F1F1F"/>
                </a:solidFill>
                <a:effectLst/>
                <a:latin typeface="Google Sans"/>
              </a:rPr>
              <a:t> </a:t>
            </a:r>
            <a:r>
              <a:rPr lang="en-US" sz="4000" b="0" i="0" dirty="0">
                <a:solidFill>
                  <a:srgbClr val="040C28"/>
                </a:solidFill>
                <a:effectLst/>
                <a:latin typeface="Google Sans"/>
              </a:rPr>
              <a:t>In fact, it's the only thing that ever has.” (Margaret Mead)</a:t>
            </a:r>
            <a:endParaRPr lang="en-US" sz="4000" dirty="0"/>
          </a:p>
        </p:txBody>
      </p:sp>
    </p:spTree>
    <p:extLst>
      <p:ext uri="{BB962C8B-B14F-4D97-AF65-F5344CB8AC3E}">
        <p14:creationId xmlns:p14="http://schemas.microsoft.com/office/powerpoint/2010/main" val="3485492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D7D6E-1B39-2F81-D708-562898B08220}"/>
              </a:ext>
            </a:extLst>
          </p:cNvPr>
          <p:cNvSpPr>
            <a:spLocks noGrp="1"/>
          </p:cNvSpPr>
          <p:nvPr>
            <p:ph type="title"/>
          </p:nvPr>
        </p:nvSpPr>
        <p:spPr/>
        <p:txBody>
          <a:bodyPr/>
          <a:lstStyle/>
          <a:p>
            <a:r>
              <a:rPr lang="en-US" dirty="0"/>
              <a:t>Why does the church advocate?</a:t>
            </a:r>
          </a:p>
        </p:txBody>
      </p:sp>
      <p:sp>
        <p:nvSpPr>
          <p:cNvPr id="3" name="Content Placeholder 2">
            <a:extLst>
              <a:ext uri="{FF2B5EF4-FFF2-40B4-BE49-F238E27FC236}">
                <a16:creationId xmlns:a16="http://schemas.microsoft.com/office/drawing/2014/main" id="{F45B7257-3595-3A96-B228-A51B55DA2B10}"/>
              </a:ext>
            </a:extLst>
          </p:cNvPr>
          <p:cNvSpPr>
            <a:spLocks noGrp="1"/>
          </p:cNvSpPr>
          <p:nvPr>
            <p:ph idx="1"/>
          </p:nvPr>
        </p:nvSpPr>
        <p:spPr/>
        <p:txBody>
          <a:bodyPr>
            <a:normAutofit fontScale="77500" lnSpcReduction="20000"/>
          </a:bodyPr>
          <a:lstStyle/>
          <a:p>
            <a:r>
              <a:rPr lang="en-US" b="0" i="1" dirty="0">
                <a:solidFill>
                  <a:srgbClr val="333333"/>
                </a:solidFill>
                <a:effectLst/>
                <a:latin typeface="proxima-nova"/>
              </a:rPr>
              <a:t>“As members of the ELCA, we believe that we are freed in Christ to serve and love our neighbor. God uses our hands, through our direct service work and our voices, through our advocacy efforts, to restore and reconcile our world.” –ELCA Advocacy</a:t>
            </a:r>
          </a:p>
          <a:p>
            <a:r>
              <a:rPr lang="en-US" dirty="0">
                <a:solidFill>
                  <a:srgbClr val="333333"/>
                </a:solidFill>
                <a:latin typeface="proxima-nova"/>
              </a:rPr>
              <a:t>An effort to create long term change while providing short term solutions</a:t>
            </a:r>
          </a:p>
          <a:p>
            <a:r>
              <a:rPr lang="en-US" b="0" i="1" dirty="0">
                <a:solidFill>
                  <a:srgbClr val="333333"/>
                </a:solidFill>
                <a:effectLst/>
                <a:latin typeface="proxima-nova"/>
              </a:rPr>
              <a:t>Jesus wasn’t silent!!!!</a:t>
            </a:r>
          </a:p>
          <a:p>
            <a:r>
              <a:rPr lang="en-US" i="1" dirty="0">
                <a:solidFill>
                  <a:srgbClr val="333333"/>
                </a:solidFill>
                <a:latin typeface="proxima-nova"/>
              </a:rPr>
              <a:t>Communion of the saints (UBUNTU!)</a:t>
            </a:r>
          </a:p>
          <a:p>
            <a:r>
              <a:rPr lang="en-US" b="0" i="1" dirty="0">
                <a:solidFill>
                  <a:srgbClr val="333333"/>
                </a:solidFill>
                <a:effectLst/>
                <a:latin typeface="proxima-nova"/>
                <a:hlinkClick r:id="rId2"/>
              </a:rPr>
              <a:t>https://www.elca.org/our-work/publicly-engaged-church/advocacy</a:t>
            </a:r>
            <a:endParaRPr lang="en-US" b="0" i="1" dirty="0">
              <a:solidFill>
                <a:srgbClr val="333333"/>
              </a:solidFill>
              <a:effectLst/>
              <a:latin typeface="proxima-nova"/>
            </a:endParaRPr>
          </a:p>
          <a:p>
            <a:r>
              <a:rPr lang="en-US" b="0" i="1" dirty="0">
                <a:solidFill>
                  <a:srgbClr val="333333"/>
                </a:solidFill>
                <a:effectLst/>
                <a:latin typeface="proxima-nova"/>
                <a:hlinkClick r:id="rId3"/>
              </a:rPr>
              <a:t>https://www.youtube.com/watch?v=F5bXlUXVixg</a:t>
            </a:r>
            <a:endParaRPr lang="en-US" b="0" i="1" dirty="0">
              <a:solidFill>
                <a:srgbClr val="333333"/>
              </a:solidFill>
              <a:effectLst/>
              <a:latin typeface="proxima-nova"/>
            </a:endParaRPr>
          </a:p>
          <a:p>
            <a:endParaRPr lang="en-US" b="0" i="1" dirty="0">
              <a:solidFill>
                <a:srgbClr val="333333"/>
              </a:solidFill>
              <a:effectLst/>
              <a:latin typeface="proxima-nova"/>
            </a:endParaRPr>
          </a:p>
          <a:p>
            <a:pPr marL="0" indent="0">
              <a:buNone/>
            </a:pPr>
            <a:r>
              <a:rPr lang="en-US" b="0" i="1" dirty="0">
                <a:solidFill>
                  <a:srgbClr val="333333"/>
                </a:solidFill>
                <a:effectLst/>
                <a:latin typeface="proxima-nova"/>
              </a:rPr>
              <a:t> </a:t>
            </a:r>
            <a:endParaRPr lang="en-US" dirty="0"/>
          </a:p>
        </p:txBody>
      </p:sp>
    </p:spTree>
    <p:extLst>
      <p:ext uri="{BB962C8B-B14F-4D97-AF65-F5344CB8AC3E}">
        <p14:creationId xmlns:p14="http://schemas.microsoft.com/office/powerpoint/2010/main" val="592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ELCA Advocacy: Set free to do justice">
            <a:hlinkClick r:id="" action="ppaction://media"/>
            <a:extLst>
              <a:ext uri="{FF2B5EF4-FFF2-40B4-BE49-F238E27FC236}">
                <a16:creationId xmlns:a16="http://schemas.microsoft.com/office/drawing/2014/main" id="{38CEE84D-A1A9-2909-0523-EF0C4588A3F9}"/>
              </a:ext>
            </a:extLst>
          </p:cNvPr>
          <p:cNvPicPr>
            <a:picLocks noGrp="1" noRot="1" noChangeAspect="1"/>
          </p:cNvPicPr>
          <p:nvPr>
            <p:ph idx="1"/>
            <a:videoFile r:link="rId1"/>
          </p:nvPr>
        </p:nvPicPr>
        <p:blipFill>
          <a:blip r:embed="rId3"/>
          <a:stretch>
            <a:fillRect/>
          </a:stretch>
        </p:blipFill>
        <p:spPr>
          <a:xfrm>
            <a:off x="820567" y="671513"/>
            <a:ext cx="8485358" cy="4794250"/>
          </a:xfrm>
          <a:prstGeom prst="rect">
            <a:avLst/>
          </a:prstGeom>
        </p:spPr>
      </p:pic>
    </p:spTree>
    <p:extLst>
      <p:ext uri="{BB962C8B-B14F-4D97-AF65-F5344CB8AC3E}">
        <p14:creationId xmlns:p14="http://schemas.microsoft.com/office/powerpoint/2010/main" val="5713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625F0-45F2-C0A5-1BA1-C2890998DE2A}"/>
              </a:ext>
            </a:extLst>
          </p:cNvPr>
          <p:cNvSpPr>
            <a:spLocks noGrp="1"/>
          </p:cNvSpPr>
          <p:nvPr>
            <p:ph type="title"/>
          </p:nvPr>
        </p:nvSpPr>
        <p:spPr/>
        <p:txBody>
          <a:bodyPr/>
          <a:lstStyle/>
          <a:p>
            <a:r>
              <a:rPr lang="en-US" dirty="0"/>
              <a:t>BUT….advocacy doesn’t work in a bubble</a:t>
            </a:r>
          </a:p>
        </p:txBody>
      </p:sp>
      <p:sp>
        <p:nvSpPr>
          <p:cNvPr id="3" name="Content Placeholder 2">
            <a:extLst>
              <a:ext uri="{FF2B5EF4-FFF2-40B4-BE49-F238E27FC236}">
                <a16:creationId xmlns:a16="http://schemas.microsoft.com/office/drawing/2014/main" id="{6F40304E-89F4-F540-FB57-94AA89AF4C72}"/>
              </a:ext>
            </a:extLst>
          </p:cNvPr>
          <p:cNvSpPr>
            <a:spLocks noGrp="1"/>
          </p:cNvSpPr>
          <p:nvPr>
            <p:ph idx="1"/>
          </p:nvPr>
        </p:nvSpPr>
        <p:spPr/>
        <p:txBody>
          <a:bodyPr/>
          <a:lstStyle/>
          <a:p>
            <a:r>
              <a:rPr lang="en-US" dirty="0"/>
              <a:t>Accompaniment, walking together, do more good than harm</a:t>
            </a:r>
          </a:p>
          <a:p>
            <a:r>
              <a:rPr lang="en-US" dirty="0"/>
              <a:t>What do YOU need? How can I support you? (sometimes listening is advocacy!!!)</a:t>
            </a:r>
          </a:p>
          <a:p>
            <a:r>
              <a:rPr lang="en-US" dirty="0"/>
              <a:t>Showing up is advocacy (Al </a:t>
            </a:r>
            <a:r>
              <a:rPr lang="en-US" dirty="0" err="1"/>
              <a:t>Taqwa</a:t>
            </a:r>
            <a:r>
              <a:rPr lang="en-US" dirty="0"/>
              <a:t> fundraiser)</a:t>
            </a:r>
          </a:p>
          <a:p>
            <a:r>
              <a:rPr lang="en-US" dirty="0"/>
              <a:t>Advocate vs. savior. </a:t>
            </a:r>
            <a:r>
              <a:rPr lang="en-US" dirty="0">
                <a:hlinkClick r:id="rId2"/>
              </a:rPr>
              <a:t>https://www.involvepeople.org/advocacy-vs-saviorism/</a:t>
            </a:r>
            <a:endParaRPr lang="en-US" dirty="0"/>
          </a:p>
          <a:p>
            <a:r>
              <a:rPr lang="en-US" dirty="0"/>
              <a:t>My story, your story, God’s story=OUR STORY (circles of accompaniment and inclusion)</a:t>
            </a:r>
          </a:p>
          <a:p>
            <a:endParaRPr lang="en-US" dirty="0"/>
          </a:p>
          <a:p>
            <a:endParaRPr lang="en-US" dirty="0"/>
          </a:p>
        </p:txBody>
      </p:sp>
    </p:spTree>
    <p:extLst>
      <p:ext uri="{BB962C8B-B14F-4D97-AF65-F5344CB8AC3E}">
        <p14:creationId xmlns:p14="http://schemas.microsoft.com/office/powerpoint/2010/main" val="3796543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5B344-0063-36D6-F30A-2031F51BCBBD}"/>
              </a:ext>
            </a:extLst>
          </p:cNvPr>
          <p:cNvSpPr>
            <a:spLocks noGrp="1"/>
          </p:cNvSpPr>
          <p:nvPr>
            <p:ph type="title"/>
          </p:nvPr>
        </p:nvSpPr>
        <p:spPr/>
        <p:txBody>
          <a:bodyPr/>
          <a:lstStyle/>
          <a:p>
            <a:r>
              <a:rPr lang="en-US" dirty="0"/>
              <a:t>Effective advocacy</a:t>
            </a:r>
          </a:p>
        </p:txBody>
      </p:sp>
      <p:sp>
        <p:nvSpPr>
          <p:cNvPr id="3" name="Content Placeholder 2">
            <a:extLst>
              <a:ext uri="{FF2B5EF4-FFF2-40B4-BE49-F238E27FC236}">
                <a16:creationId xmlns:a16="http://schemas.microsoft.com/office/drawing/2014/main" id="{513F588A-9A3D-06DC-D460-14665F9EF7F3}"/>
              </a:ext>
            </a:extLst>
          </p:cNvPr>
          <p:cNvSpPr>
            <a:spLocks noGrp="1"/>
          </p:cNvSpPr>
          <p:nvPr>
            <p:ph idx="1"/>
          </p:nvPr>
        </p:nvSpPr>
        <p:spPr/>
        <p:txBody>
          <a:bodyPr/>
          <a:lstStyle/>
          <a:p>
            <a:r>
              <a:rPr lang="en-US" dirty="0"/>
              <a:t>We can’t be all things to all people. (make this your mantra!)</a:t>
            </a:r>
          </a:p>
          <a:p>
            <a:r>
              <a:rPr lang="en-US" dirty="0"/>
              <a:t>You advocate best about what is personal to you.-what’s your WHY </a:t>
            </a:r>
          </a:p>
          <a:p>
            <a:r>
              <a:rPr lang="en-US" dirty="0"/>
              <a:t>Not in it alone-network, network, network </a:t>
            </a:r>
          </a:p>
          <a:p>
            <a:r>
              <a:rPr lang="en-US" dirty="0"/>
              <a:t>Educate yourself-the more you know, the more effective you can be-and know that the education changes!!!</a:t>
            </a:r>
          </a:p>
          <a:p>
            <a:r>
              <a:rPr lang="en-US" dirty="0"/>
              <a:t>It’s a marathon, not a sprint (don’t set your goals on one thing)</a:t>
            </a:r>
          </a:p>
        </p:txBody>
      </p:sp>
    </p:spTree>
    <p:extLst>
      <p:ext uri="{BB962C8B-B14F-4D97-AF65-F5344CB8AC3E}">
        <p14:creationId xmlns:p14="http://schemas.microsoft.com/office/powerpoint/2010/main" val="411921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4E7C2-7481-E7D2-B5E8-D55E19C995AE}"/>
              </a:ext>
            </a:extLst>
          </p:cNvPr>
          <p:cNvSpPr>
            <a:spLocks noGrp="1"/>
          </p:cNvSpPr>
          <p:nvPr>
            <p:ph type="title"/>
          </p:nvPr>
        </p:nvSpPr>
        <p:spPr/>
        <p:txBody>
          <a:bodyPr/>
          <a:lstStyle/>
          <a:p>
            <a:r>
              <a:rPr lang="en-US" dirty="0"/>
              <a:t>Don’t</a:t>
            </a:r>
          </a:p>
        </p:txBody>
      </p:sp>
      <p:sp>
        <p:nvSpPr>
          <p:cNvPr id="3" name="Content Placeholder 2">
            <a:extLst>
              <a:ext uri="{FF2B5EF4-FFF2-40B4-BE49-F238E27FC236}">
                <a16:creationId xmlns:a16="http://schemas.microsoft.com/office/drawing/2014/main" id="{8E32C68C-33AD-76E4-2564-8DBD08C9F857}"/>
              </a:ext>
            </a:extLst>
          </p:cNvPr>
          <p:cNvSpPr>
            <a:spLocks noGrp="1"/>
          </p:cNvSpPr>
          <p:nvPr>
            <p:ph idx="1"/>
          </p:nvPr>
        </p:nvSpPr>
        <p:spPr/>
        <p:txBody>
          <a:bodyPr/>
          <a:lstStyle/>
          <a:p>
            <a:r>
              <a:rPr lang="en-US" dirty="0"/>
              <a:t>Apologize for your advocacy  ”I’m sorry but…”</a:t>
            </a:r>
          </a:p>
          <a:p>
            <a:r>
              <a:rPr lang="en-US" dirty="0"/>
              <a:t>Speak in anger (be genuine but calm)</a:t>
            </a:r>
          </a:p>
          <a:p>
            <a:r>
              <a:rPr lang="en-US" dirty="0"/>
              <a:t>Proclaim why you are right and they are wrong (keep it conversational)</a:t>
            </a:r>
          </a:p>
          <a:p>
            <a:r>
              <a:rPr lang="en-US" dirty="0"/>
              <a:t>Give someone literature and handouts</a:t>
            </a:r>
          </a:p>
        </p:txBody>
      </p:sp>
    </p:spTree>
    <p:extLst>
      <p:ext uri="{BB962C8B-B14F-4D97-AF65-F5344CB8AC3E}">
        <p14:creationId xmlns:p14="http://schemas.microsoft.com/office/powerpoint/2010/main" val="1928586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981A0-8F89-3B73-762C-8A1320961E54}"/>
              </a:ext>
            </a:extLst>
          </p:cNvPr>
          <p:cNvSpPr>
            <a:spLocks noGrp="1"/>
          </p:cNvSpPr>
          <p:nvPr>
            <p:ph type="title"/>
          </p:nvPr>
        </p:nvSpPr>
        <p:spPr/>
        <p:txBody>
          <a:bodyPr/>
          <a:lstStyle/>
          <a:p>
            <a:r>
              <a:rPr lang="en-US" dirty="0"/>
              <a:t>Do</a:t>
            </a:r>
          </a:p>
        </p:txBody>
      </p:sp>
      <p:sp>
        <p:nvSpPr>
          <p:cNvPr id="3" name="Content Placeholder 2">
            <a:extLst>
              <a:ext uri="{FF2B5EF4-FFF2-40B4-BE49-F238E27FC236}">
                <a16:creationId xmlns:a16="http://schemas.microsoft.com/office/drawing/2014/main" id="{7DD5754E-01C0-EEBA-033A-D8DA1AB9BD81}"/>
              </a:ext>
            </a:extLst>
          </p:cNvPr>
          <p:cNvSpPr>
            <a:spLocks noGrp="1"/>
          </p:cNvSpPr>
          <p:nvPr>
            <p:ph idx="1"/>
          </p:nvPr>
        </p:nvSpPr>
        <p:spPr/>
        <p:txBody>
          <a:bodyPr/>
          <a:lstStyle/>
          <a:p>
            <a:r>
              <a:rPr lang="en-US" dirty="0"/>
              <a:t>Practice until you are comfortable (tell your television what you think)</a:t>
            </a:r>
          </a:p>
          <a:p>
            <a:r>
              <a:rPr lang="en-US" dirty="0"/>
              <a:t>Have a buddy to check in with (this is hard stuff, sometimes even harder than talking to a legislator)</a:t>
            </a:r>
          </a:p>
          <a:p>
            <a:r>
              <a:rPr lang="en-US" dirty="0"/>
              <a:t>Keep it personal, share stories, build relationship (what’s your why)</a:t>
            </a:r>
          </a:p>
          <a:p>
            <a:r>
              <a:rPr lang="en-US" dirty="0"/>
              <a:t>Offer to continue conversation at another time</a:t>
            </a:r>
          </a:p>
          <a:p>
            <a:r>
              <a:rPr lang="en-US" dirty="0"/>
              <a:t>Know your facts</a:t>
            </a:r>
          </a:p>
          <a:p>
            <a:r>
              <a:rPr lang="en-US" dirty="0"/>
              <a:t>Find the right time for conversations </a:t>
            </a:r>
          </a:p>
        </p:txBody>
      </p:sp>
    </p:spTree>
    <p:extLst>
      <p:ext uri="{BB962C8B-B14F-4D97-AF65-F5344CB8AC3E}">
        <p14:creationId xmlns:p14="http://schemas.microsoft.com/office/powerpoint/2010/main" val="297096138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Gallery</Template>
  <TotalTime>188</TotalTime>
  <Words>2847</Words>
  <Application>Microsoft Macintosh PowerPoint</Application>
  <PresentationFormat>Widescreen</PresentationFormat>
  <Paragraphs>255</Paragraphs>
  <Slides>37</Slides>
  <Notes>3</Notes>
  <HiddenSlides>0</HiddenSlides>
  <MMClips>2</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Aptos</vt:lpstr>
      <vt:lpstr>Arial</vt:lpstr>
      <vt:lpstr>Gill Sans MT</vt:lpstr>
      <vt:lpstr>Google Sans</vt:lpstr>
      <vt:lpstr>MindMeridian-Regular</vt:lpstr>
      <vt:lpstr>museo-sans</vt:lpstr>
      <vt:lpstr>proxima-nova</vt:lpstr>
      <vt:lpstr>Gallery</vt:lpstr>
      <vt:lpstr>Advocacy 101</vt:lpstr>
      <vt:lpstr>Introductions….</vt:lpstr>
      <vt:lpstr>What is advocacy</vt:lpstr>
      <vt:lpstr>Why does the church advocate?</vt:lpstr>
      <vt:lpstr>PowerPoint Presentation</vt:lpstr>
      <vt:lpstr>BUT….advocacy doesn’t work in a bubble</vt:lpstr>
      <vt:lpstr>Effective advocacy</vt:lpstr>
      <vt:lpstr>Don’t</vt:lpstr>
      <vt:lpstr>Do</vt:lpstr>
      <vt:lpstr>SHARE YOUR STORY</vt:lpstr>
      <vt:lpstr>Create your message</vt:lpstr>
      <vt:lpstr>Letter writing 101</vt:lpstr>
      <vt:lpstr>WHERE DO I SHARE MY STORY??</vt:lpstr>
      <vt:lpstr>The advocacy map</vt:lpstr>
      <vt:lpstr>PowerPoint Presentation</vt:lpstr>
      <vt:lpstr>How to write a letter</vt:lpstr>
      <vt:lpstr>More tips</vt:lpstr>
      <vt:lpstr>Writing for impact (expand your message)</vt:lpstr>
      <vt:lpstr>Who and when</vt:lpstr>
      <vt:lpstr>Advocacy alerts (easy ways to do letters)</vt:lpstr>
      <vt:lpstr>Practice…..(flesh out your message more!)</vt:lpstr>
      <vt:lpstr>Social media</vt:lpstr>
      <vt:lpstr>Social media continues</vt:lpstr>
      <vt:lpstr>Phone calLs</vt:lpstr>
      <vt:lpstr>PHONE CALLS</vt:lpstr>
      <vt:lpstr>Hook, Line and sinker….</vt:lpstr>
      <vt:lpstr>Scripts and phone numbers</vt:lpstr>
      <vt:lpstr>Practice time…..One more way to adapt your message</vt:lpstr>
      <vt:lpstr>In Person advocacy </vt:lpstr>
      <vt:lpstr>Where to start</vt:lpstr>
      <vt:lpstr>You don’t have to do it alone</vt:lpstr>
      <vt:lpstr>Gretchen’s go-to resources</vt:lpstr>
      <vt:lpstr>What can’t I do??? Professional boundaries</vt:lpstr>
      <vt:lpstr>Political, not partisan</vt:lpstr>
      <vt:lpstr>Build relationships</vt:lpstr>
      <vt:lpstr>For support when the going gets tough…</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Advocacy 101</dc:title>
  <dc:creator>Gretchen Ahrens</dc:creator>
  <cp:lastModifiedBy>Amy Woods</cp:lastModifiedBy>
  <cp:revision>2</cp:revision>
  <dcterms:created xsi:type="dcterms:W3CDTF">2025-03-08T12:43:00Z</dcterms:created>
  <dcterms:modified xsi:type="dcterms:W3CDTF">2025-06-04T17:25:02Z</dcterms:modified>
</cp:coreProperties>
</file>