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ebp" ContentType="image/webp"/>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3"/>
  </p:notesMasterIdLst>
  <p:sldIdLst>
    <p:sldId id="256" r:id="rId2"/>
    <p:sldId id="300" r:id="rId3"/>
    <p:sldId id="262" r:id="rId4"/>
    <p:sldId id="267" r:id="rId5"/>
    <p:sldId id="279" r:id="rId6"/>
    <p:sldId id="258" r:id="rId7"/>
    <p:sldId id="293" r:id="rId8"/>
    <p:sldId id="297" r:id="rId9"/>
    <p:sldId id="270" r:id="rId10"/>
    <p:sldId id="261" r:id="rId11"/>
    <p:sldId id="291" r:id="rId12"/>
    <p:sldId id="294" r:id="rId13"/>
    <p:sldId id="280" r:id="rId14"/>
    <p:sldId id="265" r:id="rId15"/>
    <p:sldId id="289" r:id="rId16"/>
    <p:sldId id="301" r:id="rId17"/>
    <p:sldId id="276" r:id="rId18"/>
    <p:sldId id="268" r:id="rId19"/>
    <p:sldId id="296" r:id="rId20"/>
    <p:sldId id="273" r:id="rId21"/>
    <p:sldId id="274"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rah Purcell" initials="SP" lastIdx="1" clrIdx="0">
    <p:extLst>
      <p:ext uri="{19B8F6BF-5375-455C-9EA6-DF929625EA0E}">
        <p15:presenceInfo xmlns:p15="http://schemas.microsoft.com/office/powerpoint/2012/main" userId="7a80965d8d8252bc"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643" autoAdjust="0"/>
    <p:restoredTop sz="67945" autoAdjust="0"/>
  </p:normalViewPr>
  <p:slideViewPr>
    <p:cSldViewPr snapToGrid="0">
      <p:cViewPr varScale="1">
        <p:scale>
          <a:sx n="84" d="100"/>
          <a:sy n="84" d="100"/>
        </p:scale>
        <p:origin x="1544" y="184"/>
      </p:cViewPr>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3E0953-58C5-4439-89E4-0F382FB1FA3D}" type="datetimeFigureOut">
              <a:rPr lang="en-US" smtClean="0"/>
              <a:t>6/4/25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3C13D0-F771-4A6B-BBA2-469D18CEEFD3}" type="slidenum">
              <a:rPr lang="en-US" smtClean="0"/>
              <a:t>‹#›</a:t>
            </a:fld>
            <a:endParaRPr lang="en-US"/>
          </a:p>
        </p:txBody>
      </p:sp>
    </p:spTree>
    <p:extLst>
      <p:ext uri="{BB962C8B-B14F-4D97-AF65-F5344CB8AC3E}">
        <p14:creationId xmlns:p14="http://schemas.microsoft.com/office/powerpoint/2010/main" val="19850201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I’m …..</a:t>
            </a:r>
          </a:p>
          <a:p>
            <a:endParaRPr lang="en-US" dirty="0"/>
          </a:p>
          <a:p>
            <a:r>
              <a:rPr lang="en-US" dirty="0"/>
              <a:t>My husband and I participated in the Nebraska Synod Vision trip to Tanzania in 2024. While driving through Tanzania, we had several conversations with Pastor Priscilla and Pastor Sandra about creative additions to the worship service.</a:t>
            </a:r>
          </a:p>
          <a:p>
            <a:r>
              <a:rPr lang="en-US" dirty="0"/>
              <a:t> </a:t>
            </a:r>
          </a:p>
          <a:p>
            <a:r>
              <a:rPr lang="en-US" dirty="0"/>
              <a:t>This presentation will include: 1) some of those ideas, 2) plus creative ideas my pastor has utilized, 3) as well as other pastors within the Nebraska Synod. </a:t>
            </a:r>
          </a:p>
          <a:p>
            <a:endParaRPr lang="en-US" dirty="0"/>
          </a:p>
          <a:p>
            <a:r>
              <a:rPr lang="en-US" dirty="0"/>
              <a:t>The handout lists 18 creative ideas to enhance your worship experience. If you are interested in the prayers, blessings, service and/or complete information, please email me at the email address listed at the top of your handout. The pastors who have shared their ideas are listed also on the front page of the handout. On the back, you have a space to write notes, plus a star pattern.</a:t>
            </a:r>
          </a:p>
        </p:txBody>
      </p:sp>
      <p:sp>
        <p:nvSpPr>
          <p:cNvPr id="4" name="Slide Number Placeholder 3"/>
          <p:cNvSpPr>
            <a:spLocks noGrp="1"/>
          </p:cNvSpPr>
          <p:nvPr>
            <p:ph type="sldNum" sz="quarter" idx="5"/>
          </p:nvPr>
        </p:nvSpPr>
        <p:spPr/>
        <p:txBody>
          <a:bodyPr/>
          <a:lstStyle/>
          <a:p>
            <a:fld id="{433C13D0-F771-4A6B-BBA2-469D18CEEFD3}" type="slidenum">
              <a:rPr lang="en-US" smtClean="0"/>
              <a:t>1</a:t>
            </a:fld>
            <a:endParaRPr lang="en-US"/>
          </a:p>
        </p:txBody>
      </p:sp>
    </p:spTree>
    <p:extLst>
      <p:ext uri="{BB962C8B-B14F-4D97-AF65-F5344CB8AC3E}">
        <p14:creationId xmlns:p14="http://schemas.microsoft.com/office/powerpoint/2010/main" val="37628068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 out coupons!</a:t>
            </a:r>
          </a:p>
        </p:txBody>
      </p:sp>
      <p:sp>
        <p:nvSpPr>
          <p:cNvPr id="4" name="Slide Number Placeholder 3"/>
          <p:cNvSpPr>
            <a:spLocks noGrp="1"/>
          </p:cNvSpPr>
          <p:nvPr>
            <p:ph type="sldNum" sz="quarter" idx="5"/>
          </p:nvPr>
        </p:nvSpPr>
        <p:spPr/>
        <p:txBody>
          <a:bodyPr/>
          <a:lstStyle/>
          <a:p>
            <a:fld id="{433C13D0-F771-4A6B-BBA2-469D18CEEFD3}" type="slidenum">
              <a:rPr lang="en-US" smtClean="0"/>
              <a:t>10</a:t>
            </a:fld>
            <a:endParaRPr lang="en-US"/>
          </a:p>
        </p:txBody>
      </p:sp>
    </p:spTree>
    <p:extLst>
      <p:ext uri="{BB962C8B-B14F-4D97-AF65-F5344CB8AC3E}">
        <p14:creationId xmlns:p14="http://schemas.microsoft.com/office/powerpoint/2010/main" val="15921051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Forewarn your congregation, and perhaps ask them to have several verses in mind, just in case someone else has already selected your verse.</a:t>
            </a:r>
          </a:p>
        </p:txBody>
      </p:sp>
      <p:sp>
        <p:nvSpPr>
          <p:cNvPr id="4" name="Slide Number Placeholder 3"/>
          <p:cNvSpPr>
            <a:spLocks noGrp="1"/>
          </p:cNvSpPr>
          <p:nvPr>
            <p:ph type="sldNum" sz="quarter" idx="5"/>
          </p:nvPr>
        </p:nvSpPr>
        <p:spPr/>
        <p:txBody>
          <a:bodyPr/>
          <a:lstStyle/>
          <a:p>
            <a:fld id="{433C13D0-F771-4A6B-BBA2-469D18CEEFD3}" type="slidenum">
              <a:rPr lang="en-US" smtClean="0"/>
              <a:t>11</a:t>
            </a:fld>
            <a:endParaRPr lang="en-US"/>
          </a:p>
        </p:txBody>
      </p:sp>
    </p:spTree>
    <p:extLst>
      <p:ext uri="{BB962C8B-B14F-4D97-AF65-F5344CB8AC3E}">
        <p14:creationId xmlns:p14="http://schemas.microsoft.com/office/powerpoint/2010/main" val="18018567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Francis of Assisi is associated with protection of animals. It’s customary for the Blessing of the Animals ceremony to happen on or around his feast day, which is October 4</a:t>
            </a:r>
            <a:r>
              <a:rPr lang="en-US" baseline="30000" dirty="0"/>
              <a:t>th</a:t>
            </a:r>
            <a:r>
              <a:rPr lang="en-US" dirty="0"/>
              <a:t>.</a:t>
            </a:r>
          </a:p>
          <a:p>
            <a:endParaRPr lang="en-US" dirty="0"/>
          </a:p>
          <a:p>
            <a:r>
              <a:rPr lang="en-US" dirty="0"/>
              <a:t>Picture on the left is at my local church, while the picture on the right is at the UNL Lutheran Student Center. If a pet doesn’t feel comfortable in a large group, a picture can be brought instead. Pets are blessed, with a blessing can be given to all animals.</a:t>
            </a:r>
          </a:p>
          <a:p>
            <a:endParaRPr lang="en-US" dirty="0"/>
          </a:p>
          <a:p>
            <a:r>
              <a:rPr lang="en-US" dirty="0"/>
              <a:t>Treats for the animals could be given, as well as treats for the humans – hot dogs and cat whisker cookies!</a:t>
            </a:r>
          </a:p>
        </p:txBody>
      </p:sp>
      <p:sp>
        <p:nvSpPr>
          <p:cNvPr id="4" name="Slide Number Placeholder 3"/>
          <p:cNvSpPr>
            <a:spLocks noGrp="1"/>
          </p:cNvSpPr>
          <p:nvPr>
            <p:ph type="sldNum" sz="quarter" idx="5"/>
          </p:nvPr>
        </p:nvSpPr>
        <p:spPr/>
        <p:txBody>
          <a:bodyPr/>
          <a:lstStyle/>
          <a:p>
            <a:fld id="{433C13D0-F771-4A6B-BBA2-469D18CEEFD3}" type="slidenum">
              <a:rPr lang="en-US" smtClean="0"/>
              <a:t>12</a:t>
            </a:fld>
            <a:endParaRPr lang="en-US"/>
          </a:p>
        </p:txBody>
      </p:sp>
    </p:spTree>
    <p:extLst>
      <p:ext uri="{BB962C8B-B14F-4D97-AF65-F5344CB8AC3E}">
        <p14:creationId xmlns:p14="http://schemas.microsoft.com/office/powerpoint/2010/main" val="7686478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Of course, this is a respectful service that can be done at a graveyard. It might be more appropriate to conduct outside your church building </a:t>
            </a:r>
          </a:p>
          <a:p>
            <a:endParaRPr lang="en-US" dirty="0"/>
          </a:p>
          <a:p>
            <a:r>
              <a:rPr lang="en-US" dirty="0"/>
              <a:t>1 Samuel 28: 3-25 is read with parts played by Saul, a woman, Samuel, a servant, and a narrator. These are the verses where Saul consults a medium who calls up Samuel.</a:t>
            </a:r>
          </a:p>
          <a:p>
            <a:endParaRPr lang="en-US" dirty="0"/>
          </a:p>
          <a:p>
            <a:r>
              <a:rPr lang="en-US" dirty="0"/>
              <a:t>Ezekiel 37:1-14 is also read with parts by Ezekiel and the Lord. These are the verses on “those dry bones.” The entire service is available by email.</a:t>
            </a:r>
          </a:p>
        </p:txBody>
      </p:sp>
      <p:sp>
        <p:nvSpPr>
          <p:cNvPr id="4" name="Slide Number Placeholder 3"/>
          <p:cNvSpPr>
            <a:spLocks noGrp="1"/>
          </p:cNvSpPr>
          <p:nvPr>
            <p:ph type="sldNum" sz="quarter" idx="5"/>
          </p:nvPr>
        </p:nvSpPr>
        <p:spPr/>
        <p:txBody>
          <a:bodyPr/>
          <a:lstStyle/>
          <a:p>
            <a:fld id="{433C13D0-F771-4A6B-BBA2-469D18CEEFD3}" type="slidenum">
              <a:rPr lang="en-US" smtClean="0"/>
              <a:t>13</a:t>
            </a:fld>
            <a:endParaRPr lang="en-US"/>
          </a:p>
        </p:txBody>
      </p:sp>
    </p:spTree>
    <p:extLst>
      <p:ext uri="{BB962C8B-B14F-4D97-AF65-F5344CB8AC3E}">
        <p14:creationId xmlns:p14="http://schemas.microsoft.com/office/powerpoint/2010/main" val="643197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Check out the posters on the wall!</a:t>
            </a:r>
          </a:p>
          <a:p>
            <a:endParaRPr lang="en-US" dirty="0"/>
          </a:p>
          <a:p>
            <a:r>
              <a:rPr lang="en-US" dirty="0"/>
              <a:t>Ask Taylor Swift or Martin Luther questions.</a:t>
            </a:r>
          </a:p>
        </p:txBody>
      </p:sp>
      <p:sp>
        <p:nvSpPr>
          <p:cNvPr id="4" name="Slide Number Placeholder 3"/>
          <p:cNvSpPr>
            <a:spLocks noGrp="1"/>
          </p:cNvSpPr>
          <p:nvPr>
            <p:ph type="sldNum" sz="quarter" idx="5"/>
          </p:nvPr>
        </p:nvSpPr>
        <p:spPr/>
        <p:txBody>
          <a:bodyPr/>
          <a:lstStyle/>
          <a:p>
            <a:fld id="{433C13D0-F771-4A6B-BBA2-469D18CEEFD3}" type="slidenum">
              <a:rPr lang="en-US" smtClean="0"/>
              <a:t>14</a:t>
            </a:fld>
            <a:endParaRPr lang="en-US"/>
          </a:p>
        </p:txBody>
      </p:sp>
    </p:spTree>
    <p:extLst>
      <p:ext uri="{BB962C8B-B14F-4D97-AF65-F5344CB8AC3E}">
        <p14:creationId xmlns:p14="http://schemas.microsoft.com/office/powerpoint/2010/main" val="20324431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i="0" dirty="0">
                <a:effectLst/>
                <a:latin typeface="Cambria" panose="02040503050406030204" pitchFamily="18" charset="0"/>
                <a:ea typeface="Times New Roman" panose="02020603050405020304" pitchFamily="18" charset="0"/>
                <a:cs typeface="Times New Roman" panose="02020603050405020304" pitchFamily="18" charset="0"/>
              </a:rPr>
              <a:t>Short songs, repeated again and again, give it a meditative character. Using just a few words they express a basic reality of faith, quickly grasped by the mind. As the words are sung over many times, this reality gradually penetrates the whole being. Meditative singing thus becomes a way of listening to God.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i="0" dirty="0">
              <a:effectLst/>
              <a:latin typeface="Cambria" panose="02040503050406030204" pitchFamily="18" charset="0"/>
              <a:ea typeface="Arial" panose="020B06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i="0" dirty="0">
                <a:effectLst/>
                <a:latin typeface="Cambria" panose="02040503050406030204" pitchFamily="18" charset="0"/>
                <a:ea typeface="Times New Roman" panose="02020603050405020304" pitchFamily="18" charset="0"/>
                <a:cs typeface="Times New Roman" panose="02020603050405020304" pitchFamily="18" charset="0"/>
              </a:rPr>
              <a:t>Silence makes us ready for a new meeting with God. In silence, God’s word can reach the hidden corners of our hearts. In silence, it proves to be “sharper than any two-edged sword, piercing until it divides soul from spirit.” Hebrews 4:12</a:t>
            </a:r>
            <a:endParaRPr lang="en-US" sz="1800" i="0" dirty="0">
              <a:effectLst/>
              <a:latin typeface="Arial" panose="020B0604020202020204" pitchFamily="34" charset="0"/>
              <a:ea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i="0" dirty="0">
              <a:effectLst/>
              <a:latin typeface="Arial" panose="020B0604020202020204" pitchFamily="34" charset="0"/>
              <a:ea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433C13D0-F771-4A6B-BBA2-469D18CEEFD3}" type="slidenum">
              <a:rPr lang="en-US" smtClean="0"/>
              <a:t>15</a:t>
            </a:fld>
            <a:endParaRPr lang="en-US"/>
          </a:p>
        </p:txBody>
      </p:sp>
    </p:spTree>
    <p:extLst>
      <p:ext uri="{BB962C8B-B14F-4D97-AF65-F5344CB8AC3E}">
        <p14:creationId xmlns:p14="http://schemas.microsoft.com/office/powerpoint/2010/main" val="21847600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Need to ease people into prayer stations. Find people to help you make it happen.</a:t>
            </a:r>
          </a:p>
        </p:txBody>
      </p:sp>
      <p:sp>
        <p:nvSpPr>
          <p:cNvPr id="4" name="Slide Number Placeholder 3"/>
          <p:cNvSpPr>
            <a:spLocks noGrp="1"/>
          </p:cNvSpPr>
          <p:nvPr>
            <p:ph type="sldNum" sz="quarter" idx="5"/>
          </p:nvPr>
        </p:nvSpPr>
        <p:spPr/>
        <p:txBody>
          <a:bodyPr/>
          <a:lstStyle/>
          <a:p>
            <a:fld id="{433C13D0-F771-4A6B-BBA2-469D18CEEFD3}" type="slidenum">
              <a:rPr lang="en-US" smtClean="0"/>
              <a:t>16</a:t>
            </a:fld>
            <a:endParaRPr lang="en-US"/>
          </a:p>
        </p:txBody>
      </p:sp>
    </p:spTree>
    <p:extLst>
      <p:ext uri="{BB962C8B-B14F-4D97-AF65-F5344CB8AC3E}">
        <p14:creationId xmlns:p14="http://schemas.microsoft.com/office/powerpoint/2010/main" val="20750258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Sunday after Christmas – a complete service with 8 carols and lessons is available by request. </a:t>
            </a:r>
          </a:p>
          <a:p>
            <a:endParaRPr lang="en-US" dirty="0"/>
          </a:p>
          <a:p>
            <a:r>
              <a:rPr lang="en-US" dirty="0"/>
              <a:t>The lessons can be read by members of the congregation. This is a great service for the Sunday after Christmas, if your pastor is taking a vacation day.</a:t>
            </a:r>
          </a:p>
        </p:txBody>
      </p:sp>
      <p:sp>
        <p:nvSpPr>
          <p:cNvPr id="4" name="Slide Number Placeholder 3"/>
          <p:cNvSpPr>
            <a:spLocks noGrp="1"/>
          </p:cNvSpPr>
          <p:nvPr>
            <p:ph type="sldNum" sz="quarter" idx="5"/>
          </p:nvPr>
        </p:nvSpPr>
        <p:spPr/>
        <p:txBody>
          <a:bodyPr/>
          <a:lstStyle/>
          <a:p>
            <a:fld id="{433C13D0-F771-4A6B-BBA2-469D18CEEFD3}" type="slidenum">
              <a:rPr lang="en-US" smtClean="0"/>
              <a:t>19</a:t>
            </a:fld>
            <a:endParaRPr lang="en-US"/>
          </a:p>
        </p:txBody>
      </p:sp>
    </p:spTree>
    <p:extLst>
      <p:ext uri="{BB962C8B-B14F-4D97-AF65-F5344CB8AC3E}">
        <p14:creationId xmlns:p14="http://schemas.microsoft.com/office/powerpoint/2010/main" val="19339877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Everyone needs a little Jesus!</a:t>
            </a:r>
          </a:p>
        </p:txBody>
      </p:sp>
      <p:sp>
        <p:nvSpPr>
          <p:cNvPr id="4" name="Slide Number Placeholder 3"/>
          <p:cNvSpPr>
            <a:spLocks noGrp="1"/>
          </p:cNvSpPr>
          <p:nvPr>
            <p:ph type="sldNum" sz="quarter" idx="5"/>
          </p:nvPr>
        </p:nvSpPr>
        <p:spPr/>
        <p:txBody>
          <a:bodyPr/>
          <a:lstStyle/>
          <a:p>
            <a:fld id="{433C13D0-F771-4A6B-BBA2-469D18CEEFD3}" type="slidenum">
              <a:rPr lang="en-US" smtClean="0"/>
              <a:t>20</a:t>
            </a:fld>
            <a:endParaRPr lang="en-US"/>
          </a:p>
        </p:txBody>
      </p:sp>
    </p:spTree>
    <p:extLst>
      <p:ext uri="{BB962C8B-B14F-4D97-AF65-F5344CB8AC3E}">
        <p14:creationId xmlns:p14="http://schemas.microsoft.com/office/powerpoint/2010/main" val="42537285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google and find many different ideas to enhance your worship service. Please make sure the ideas you find are rooted in theology.</a:t>
            </a:r>
          </a:p>
          <a:p>
            <a:endParaRPr lang="en-US" dirty="0"/>
          </a:p>
          <a:p>
            <a:r>
              <a:rPr lang="en-US" dirty="0"/>
              <a:t>Evaluation – one side one item you liked from the presentation</a:t>
            </a:r>
          </a:p>
          <a:p>
            <a:endParaRPr lang="en-US" dirty="0"/>
          </a:p>
          <a:p>
            <a:r>
              <a:rPr lang="en-US" dirty="0"/>
              <a:t>Other side – one change you would make </a:t>
            </a:r>
          </a:p>
        </p:txBody>
      </p:sp>
      <p:sp>
        <p:nvSpPr>
          <p:cNvPr id="4" name="Slide Number Placeholder 3"/>
          <p:cNvSpPr>
            <a:spLocks noGrp="1"/>
          </p:cNvSpPr>
          <p:nvPr>
            <p:ph type="sldNum" sz="quarter" idx="5"/>
          </p:nvPr>
        </p:nvSpPr>
        <p:spPr/>
        <p:txBody>
          <a:bodyPr/>
          <a:lstStyle/>
          <a:p>
            <a:fld id="{433C13D0-F771-4A6B-BBA2-469D18CEEFD3}" type="slidenum">
              <a:rPr lang="en-US" smtClean="0"/>
              <a:t>21</a:t>
            </a:fld>
            <a:endParaRPr lang="en-US"/>
          </a:p>
        </p:txBody>
      </p:sp>
    </p:spTree>
    <p:extLst>
      <p:ext uri="{BB962C8B-B14F-4D97-AF65-F5344CB8AC3E}">
        <p14:creationId xmlns:p14="http://schemas.microsoft.com/office/powerpoint/2010/main" val="6178350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fun way to begin the new church year!</a:t>
            </a:r>
          </a:p>
          <a:p>
            <a:endParaRPr lang="en-US" dirty="0"/>
          </a:p>
          <a:p>
            <a:r>
              <a:rPr lang="en-US" dirty="0"/>
              <a:t>Party horns – give to the kids</a:t>
            </a:r>
          </a:p>
        </p:txBody>
      </p:sp>
      <p:sp>
        <p:nvSpPr>
          <p:cNvPr id="4" name="Slide Number Placeholder 3"/>
          <p:cNvSpPr>
            <a:spLocks noGrp="1"/>
          </p:cNvSpPr>
          <p:nvPr>
            <p:ph type="sldNum" sz="quarter" idx="5"/>
          </p:nvPr>
        </p:nvSpPr>
        <p:spPr/>
        <p:txBody>
          <a:bodyPr/>
          <a:lstStyle/>
          <a:p>
            <a:fld id="{433C13D0-F771-4A6B-BBA2-469D18CEEFD3}" type="slidenum">
              <a:rPr lang="en-US" smtClean="0"/>
              <a:t>2</a:t>
            </a:fld>
            <a:endParaRPr lang="en-US"/>
          </a:p>
        </p:txBody>
      </p:sp>
    </p:spTree>
    <p:extLst>
      <p:ext uri="{BB962C8B-B14F-4D97-AF65-F5344CB8AC3E}">
        <p14:creationId xmlns:p14="http://schemas.microsoft.com/office/powerpoint/2010/main" val="3614712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Epiphany, chalking the door is a way to mark our church and/or our home with sacred signs and symbols as we ask God’s blessings upon those who live, work, or visit throughout the coming year.</a:t>
            </a:r>
          </a:p>
          <a:p>
            <a:endParaRPr lang="en-US" dirty="0"/>
          </a:p>
          <a:p>
            <a:r>
              <a:rPr lang="en-US" dirty="0"/>
              <a:t>The 3 Wise Men, Caspar (C), Mal-cheer (M), and Bal-</a:t>
            </a:r>
            <a:r>
              <a:rPr lang="en-US" dirty="0" err="1"/>
              <a:t>tha</a:t>
            </a:r>
            <a:r>
              <a:rPr lang="en-US" dirty="0"/>
              <a:t>-</a:t>
            </a:r>
            <a:r>
              <a:rPr lang="en-US" dirty="0" err="1"/>
              <a:t>zar</a:t>
            </a:r>
            <a:r>
              <a:rPr lang="en-US" dirty="0"/>
              <a:t> (B) followed the star to Bethlehem and the Christ child two thousand (20) and twenty-five years (25) ago. Those are signs of the cross in between, not plus signs! </a:t>
            </a:r>
          </a:p>
          <a:p>
            <a:endParaRPr lang="en-US" dirty="0"/>
          </a:p>
          <a:p>
            <a:r>
              <a:rPr lang="en-US" dirty="0"/>
              <a:t>A liturgy and prayers are available if you email me. </a:t>
            </a:r>
          </a:p>
        </p:txBody>
      </p:sp>
      <p:sp>
        <p:nvSpPr>
          <p:cNvPr id="4" name="Slide Number Placeholder 3"/>
          <p:cNvSpPr>
            <a:spLocks noGrp="1"/>
          </p:cNvSpPr>
          <p:nvPr>
            <p:ph type="sldNum" sz="quarter" idx="5"/>
          </p:nvPr>
        </p:nvSpPr>
        <p:spPr/>
        <p:txBody>
          <a:bodyPr/>
          <a:lstStyle/>
          <a:p>
            <a:fld id="{433C13D0-F771-4A6B-BBA2-469D18CEEFD3}" type="slidenum">
              <a:rPr lang="en-US" smtClean="0"/>
              <a:t>3</a:t>
            </a:fld>
            <a:endParaRPr lang="en-US"/>
          </a:p>
        </p:txBody>
      </p:sp>
    </p:spTree>
    <p:extLst>
      <p:ext uri="{BB962C8B-B14F-4D97-AF65-F5344CB8AC3E}">
        <p14:creationId xmlns:p14="http://schemas.microsoft.com/office/powerpoint/2010/main" val="28124911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7” star pattern on the side with your notes</a:t>
            </a:r>
          </a:p>
          <a:p>
            <a:endParaRPr lang="en-US" dirty="0"/>
          </a:p>
          <a:p>
            <a:r>
              <a:rPr lang="en-US" dirty="0"/>
              <a:t>Could purchase post-it notes in the shape of stars!</a:t>
            </a:r>
          </a:p>
          <a:p>
            <a:endParaRPr lang="en-US" dirty="0"/>
          </a:p>
          <a:p>
            <a:r>
              <a:rPr lang="en-US" dirty="0"/>
              <a:t>Email me for a list of epiphany star words!</a:t>
            </a:r>
          </a:p>
        </p:txBody>
      </p:sp>
      <p:sp>
        <p:nvSpPr>
          <p:cNvPr id="4" name="Slide Number Placeholder 3"/>
          <p:cNvSpPr>
            <a:spLocks noGrp="1"/>
          </p:cNvSpPr>
          <p:nvPr>
            <p:ph type="sldNum" sz="quarter" idx="5"/>
          </p:nvPr>
        </p:nvSpPr>
        <p:spPr/>
        <p:txBody>
          <a:bodyPr/>
          <a:lstStyle/>
          <a:p>
            <a:fld id="{433C13D0-F771-4A6B-BBA2-469D18CEEFD3}" type="slidenum">
              <a:rPr lang="en-US" smtClean="0"/>
              <a:t>4</a:t>
            </a:fld>
            <a:endParaRPr lang="en-US"/>
          </a:p>
        </p:txBody>
      </p:sp>
    </p:spTree>
    <p:extLst>
      <p:ext uri="{BB962C8B-B14F-4D97-AF65-F5344CB8AC3E}">
        <p14:creationId xmlns:p14="http://schemas.microsoft.com/office/powerpoint/2010/main" val="29993279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spring – end of March</a:t>
            </a:r>
          </a:p>
        </p:txBody>
      </p:sp>
      <p:sp>
        <p:nvSpPr>
          <p:cNvPr id="4" name="Slide Number Placeholder 3"/>
          <p:cNvSpPr>
            <a:spLocks noGrp="1"/>
          </p:cNvSpPr>
          <p:nvPr>
            <p:ph type="sldNum" sz="quarter" idx="5"/>
          </p:nvPr>
        </p:nvSpPr>
        <p:spPr/>
        <p:txBody>
          <a:bodyPr/>
          <a:lstStyle/>
          <a:p>
            <a:fld id="{433C13D0-F771-4A6B-BBA2-469D18CEEFD3}" type="slidenum">
              <a:rPr lang="en-US" smtClean="0"/>
              <a:t>5</a:t>
            </a:fld>
            <a:endParaRPr lang="en-US"/>
          </a:p>
        </p:txBody>
      </p:sp>
    </p:spTree>
    <p:extLst>
      <p:ext uri="{BB962C8B-B14F-4D97-AF65-F5344CB8AC3E}">
        <p14:creationId xmlns:p14="http://schemas.microsoft.com/office/powerpoint/2010/main" val="11273954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one of my favorite Sundays – the sun shines through the stained-glass windows on the seed, soil, and water, which are blessed by pastor during the Children’s message. This is also called Rogation Sunday.</a:t>
            </a:r>
          </a:p>
          <a:p>
            <a:endParaRPr lang="en-US" dirty="0"/>
          </a:p>
          <a:p>
            <a:r>
              <a:rPr lang="en-US" dirty="0"/>
              <a:t>My favorite part however is the prayer, so let’s stand, face North, and do a part of the prayer!</a:t>
            </a:r>
          </a:p>
          <a:p>
            <a:endParaRPr lang="en-US" dirty="0"/>
          </a:p>
          <a:p>
            <a:r>
              <a:rPr lang="en-US" dirty="0"/>
              <a:t>Email me for hymn suggestions, the litany, and prayers </a:t>
            </a:r>
          </a:p>
        </p:txBody>
      </p:sp>
      <p:sp>
        <p:nvSpPr>
          <p:cNvPr id="4" name="Slide Number Placeholder 3"/>
          <p:cNvSpPr>
            <a:spLocks noGrp="1"/>
          </p:cNvSpPr>
          <p:nvPr>
            <p:ph type="sldNum" sz="quarter" idx="5"/>
          </p:nvPr>
        </p:nvSpPr>
        <p:spPr/>
        <p:txBody>
          <a:bodyPr/>
          <a:lstStyle/>
          <a:p>
            <a:fld id="{433C13D0-F771-4A6B-BBA2-469D18CEEFD3}" type="slidenum">
              <a:rPr lang="en-US" smtClean="0"/>
              <a:t>6</a:t>
            </a:fld>
            <a:endParaRPr lang="en-US"/>
          </a:p>
        </p:txBody>
      </p:sp>
    </p:spTree>
    <p:extLst>
      <p:ext uri="{BB962C8B-B14F-4D97-AF65-F5344CB8AC3E}">
        <p14:creationId xmlns:p14="http://schemas.microsoft.com/office/powerpoint/2010/main" val="30685793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foot washing is a sign of Jesus’ radical love for you. Some folks find it uncomfortable to have their feet washed, so hand washing can be done instead.</a:t>
            </a:r>
          </a:p>
          <a:p>
            <a:endParaRPr lang="en-US" dirty="0"/>
          </a:p>
          <a:p>
            <a:r>
              <a:rPr lang="en-US" dirty="0"/>
              <a:t>Hand washing, is a sign of God’s blessing for your service.</a:t>
            </a:r>
          </a:p>
          <a:p>
            <a:endParaRPr lang="en-US" dirty="0"/>
          </a:p>
          <a:p>
            <a:r>
              <a:rPr lang="en-US" dirty="0"/>
              <a:t>You can also use sanitation wipes to wipe the hands of another person, and then that person can return the act of humility. Each person has a wipe.</a:t>
            </a:r>
          </a:p>
        </p:txBody>
      </p:sp>
      <p:sp>
        <p:nvSpPr>
          <p:cNvPr id="4" name="Slide Number Placeholder 3"/>
          <p:cNvSpPr>
            <a:spLocks noGrp="1"/>
          </p:cNvSpPr>
          <p:nvPr>
            <p:ph type="sldNum" sz="quarter" idx="5"/>
          </p:nvPr>
        </p:nvSpPr>
        <p:spPr/>
        <p:txBody>
          <a:bodyPr/>
          <a:lstStyle/>
          <a:p>
            <a:fld id="{433C13D0-F771-4A6B-BBA2-469D18CEEFD3}" type="slidenum">
              <a:rPr lang="en-US" smtClean="0"/>
              <a:t>7</a:t>
            </a:fld>
            <a:endParaRPr lang="en-US"/>
          </a:p>
        </p:txBody>
      </p:sp>
    </p:spTree>
    <p:extLst>
      <p:ext uri="{BB962C8B-B14F-4D97-AF65-F5344CB8AC3E}">
        <p14:creationId xmlns:p14="http://schemas.microsoft.com/office/powerpoint/2010/main" val="3442017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Holy Humor Sunday is traditionally the Sunday after Easter.</a:t>
            </a:r>
          </a:p>
          <a:p>
            <a:endParaRPr lang="en-US" dirty="0"/>
          </a:p>
          <a:p>
            <a:r>
              <a:rPr lang="en-US" dirty="0"/>
              <a:t>An entire Holy Humor Sunday service in bulletin form is available by email.</a:t>
            </a:r>
          </a:p>
        </p:txBody>
      </p:sp>
      <p:sp>
        <p:nvSpPr>
          <p:cNvPr id="4" name="Slide Number Placeholder 3"/>
          <p:cNvSpPr>
            <a:spLocks noGrp="1"/>
          </p:cNvSpPr>
          <p:nvPr>
            <p:ph type="sldNum" sz="quarter" idx="5"/>
          </p:nvPr>
        </p:nvSpPr>
        <p:spPr/>
        <p:txBody>
          <a:bodyPr/>
          <a:lstStyle/>
          <a:p>
            <a:fld id="{433C13D0-F771-4A6B-BBA2-469D18CEEFD3}" type="slidenum">
              <a:rPr lang="en-US" smtClean="0"/>
              <a:t>8</a:t>
            </a:fld>
            <a:endParaRPr lang="en-US"/>
          </a:p>
        </p:txBody>
      </p:sp>
    </p:spTree>
    <p:extLst>
      <p:ext uri="{BB962C8B-B14F-4D97-AF65-F5344CB8AC3E}">
        <p14:creationId xmlns:p14="http://schemas.microsoft.com/office/powerpoint/2010/main" val="21512552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Available by email are two different blessings is available.</a:t>
            </a:r>
          </a:p>
        </p:txBody>
      </p:sp>
      <p:sp>
        <p:nvSpPr>
          <p:cNvPr id="4" name="Slide Number Placeholder 3"/>
          <p:cNvSpPr>
            <a:spLocks noGrp="1"/>
          </p:cNvSpPr>
          <p:nvPr>
            <p:ph type="sldNum" sz="quarter" idx="5"/>
          </p:nvPr>
        </p:nvSpPr>
        <p:spPr/>
        <p:txBody>
          <a:bodyPr/>
          <a:lstStyle/>
          <a:p>
            <a:fld id="{433C13D0-F771-4A6B-BBA2-469D18CEEFD3}" type="slidenum">
              <a:rPr lang="en-US" smtClean="0"/>
              <a:t>9</a:t>
            </a:fld>
            <a:endParaRPr lang="en-US"/>
          </a:p>
        </p:txBody>
      </p:sp>
    </p:spTree>
    <p:extLst>
      <p:ext uri="{BB962C8B-B14F-4D97-AF65-F5344CB8AC3E}">
        <p14:creationId xmlns:p14="http://schemas.microsoft.com/office/powerpoint/2010/main" val="11729824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AD85438-C61A-4522-8DAA-50DCBB774956}" type="datetimeFigureOut">
              <a:rPr lang="en-US" smtClean="0"/>
              <a:t>6/4/25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B06DD0-CED4-4091-8F01-F321F3F53E27}" type="slidenum">
              <a:rPr lang="en-US" smtClean="0"/>
              <a:t>‹#›</a:t>
            </a:fld>
            <a:endParaRPr lang="en-US"/>
          </a:p>
        </p:txBody>
      </p:sp>
    </p:spTree>
    <p:extLst>
      <p:ext uri="{BB962C8B-B14F-4D97-AF65-F5344CB8AC3E}">
        <p14:creationId xmlns:p14="http://schemas.microsoft.com/office/powerpoint/2010/main" val="5791174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AD85438-C61A-4522-8DAA-50DCBB774956}" type="datetimeFigureOut">
              <a:rPr lang="en-US" smtClean="0"/>
              <a:t>6/4/25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B06DD0-CED4-4091-8F01-F321F3F53E27}" type="slidenum">
              <a:rPr lang="en-US" smtClean="0"/>
              <a:t>‹#›</a:t>
            </a:fld>
            <a:endParaRPr lang="en-US"/>
          </a:p>
        </p:txBody>
      </p:sp>
    </p:spTree>
    <p:extLst>
      <p:ext uri="{BB962C8B-B14F-4D97-AF65-F5344CB8AC3E}">
        <p14:creationId xmlns:p14="http://schemas.microsoft.com/office/powerpoint/2010/main" val="16295234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AD85438-C61A-4522-8DAA-50DCBB774956}" type="datetimeFigureOut">
              <a:rPr lang="en-US" smtClean="0"/>
              <a:t>6/4/25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B06DD0-CED4-4091-8F01-F321F3F53E27}" type="slidenum">
              <a:rPr lang="en-US" smtClean="0"/>
              <a:t>‹#›</a:t>
            </a:fld>
            <a:endParaRPr lang="en-US"/>
          </a:p>
        </p:txBody>
      </p:sp>
    </p:spTree>
    <p:extLst>
      <p:ext uri="{BB962C8B-B14F-4D97-AF65-F5344CB8AC3E}">
        <p14:creationId xmlns:p14="http://schemas.microsoft.com/office/powerpoint/2010/main" val="15597415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AD85438-C61A-4522-8DAA-50DCBB774956}" type="datetimeFigureOut">
              <a:rPr lang="en-US" smtClean="0"/>
              <a:t>6/4/25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B06DD0-CED4-4091-8F01-F321F3F53E27}" type="slidenum">
              <a:rPr lang="en-US" smtClean="0"/>
              <a:t>‹#›</a:t>
            </a:fld>
            <a:endParaRPr lang="en-US"/>
          </a:p>
        </p:txBody>
      </p:sp>
    </p:spTree>
    <p:extLst>
      <p:ext uri="{BB962C8B-B14F-4D97-AF65-F5344CB8AC3E}">
        <p14:creationId xmlns:p14="http://schemas.microsoft.com/office/powerpoint/2010/main" val="34597255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AD85438-C61A-4522-8DAA-50DCBB774956}" type="datetimeFigureOut">
              <a:rPr lang="en-US" smtClean="0"/>
              <a:t>6/4/25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B06DD0-CED4-4091-8F01-F321F3F53E27}" type="slidenum">
              <a:rPr lang="en-US" smtClean="0"/>
              <a:t>‹#›</a:t>
            </a:fld>
            <a:endParaRPr lang="en-US"/>
          </a:p>
        </p:txBody>
      </p:sp>
    </p:spTree>
    <p:extLst>
      <p:ext uri="{BB962C8B-B14F-4D97-AF65-F5344CB8AC3E}">
        <p14:creationId xmlns:p14="http://schemas.microsoft.com/office/powerpoint/2010/main" val="20526823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AD85438-C61A-4522-8DAA-50DCBB774956}" type="datetimeFigureOut">
              <a:rPr lang="en-US" smtClean="0"/>
              <a:t>6/4/25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B06DD0-CED4-4091-8F01-F321F3F53E27}" type="slidenum">
              <a:rPr lang="en-US" smtClean="0"/>
              <a:t>‹#›</a:t>
            </a:fld>
            <a:endParaRPr lang="en-US"/>
          </a:p>
        </p:txBody>
      </p:sp>
    </p:spTree>
    <p:extLst>
      <p:ext uri="{BB962C8B-B14F-4D97-AF65-F5344CB8AC3E}">
        <p14:creationId xmlns:p14="http://schemas.microsoft.com/office/powerpoint/2010/main" val="21113299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AD85438-C61A-4522-8DAA-50DCBB774956}" type="datetimeFigureOut">
              <a:rPr lang="en-US" smtClean="0"/>
              <a:t>6/4/25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4B06DD0-CED4-4091-8F01-F321F3F53E27}" type="slidenum">
              <a:rPr lang="en-US" smtClean="0"/>
              <a:t>‹#›</a:t>
            </a:fld>
            <a:endParaRPr lang="en-US"/>
          </a:p>
        </p:txBody>
      </p:sp>
    </p:spTree>
    <p:extLst>
      <p:ext uri="{BB962C8B-B14F-4D97-AF65-F5344CB8AC3E}">
        <p14:creationId xmlns:p14="http://schemas.microsoft.com/office/powerpoint/2010/main" val="28618829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AD85438-C61A-4522-8DAA-50DCBB774956}" type="datetimeFigureOut">
              <a:rPr lang="en-US" smtClean="0"/>
              <a:t>6/4/25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4B06DD0-CED4-4091-8F01-F321F3F53E27}" type="slidenum">
              <a:rPr lang="en-US" smtClean="0"/>
              <a:t>‹#›</a:t>
            </a:fld>
            <a:endParaRPr lang="en-US"/>
          </a:p>
        </p:txBody>
      </p:sp>
    </p:spTree>
    <p:extLst>
      <p:ext uri="{BB962C8B-B14F-4D97-AF65-F5344CB8AC3E}">
        <p14:creationId xmlns:p14="http://schemas.microsoft.com/office/powerpoint/2010/main" val="23743775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D85438-C61A-4522-8DAA-50DCBB774956}" type="datetimeFigureOut">
              <a:rPr lang="en-US" smtClean="0"/>
              <a:t>6/4/25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4B06DD0-CED4-4091-8F01-F321F3F53E27}" type="slidenum">
              <a:rPr lang="en-US" smtClean="0"/>
              <a:t>‹#›</a:t>
            </a:fld>
            <a:endParaRPr lang="en-US"/>
          </a:p>
        </p:txBody>
      </p:sp>
    </p:spTree>
    <p:extLst>
      <p:ext uri="{BB962C8B-B14F-4D97-AF65-F5344CB8AC3E}">
        <p14:creationId xmlns:p14="http://schemas.microsoft.com/office/powerpoint/2010/main" val="14864163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AD85438-C61A-4522-8DAA-50DCBB774956}" type="datetimeFigureOut">
              <a:rPr lang="en-US" smtClean="0"/>
              <a:t>6/4/25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B06DD0-CED4-4091-8F01-F321F3F53E27}" type="slidenum">
              <a:rPr lang="en-US" smtClean="0"/>
              <a:t>‹#›</a:t>
            </a:fld>
            <a:endParaRPr lang="en-US"/>
          </a:p>
        </p:txBody>
      </p:sp>
    </p:spTree>
    <p:extLst>
      <p:ext uri="{BB962C8B-B14F-4D97-AF65-F5344CB8AC3E}">
        <p14:creationId xmlns:p14="http://schemas.microsoft.com/office/powerpoint/2010/main" val="29411219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AD85438-C61A-4522-8DAA-50DCBB774956}" type="datetimeFigureOut">
              <a:rPr lang="en-US" smtClean="0"/>
              <a:t>6/4/25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B06DD0-CED4-4091-8F01-F321F3F53E27}" type="slidenum">
              <a:rPr lang="en-US" smtClean="0"/>
              <a:t>‹#›</a:t>
            </a:fld>
            <a:endParaRPr lang="en-US"/>
          </a:p>
        </p:txBody>
      </p:sp>
    </p:spTree>
    <p:extLst>
      <p:ext uri="{BB962C8B-B14F-4D97-AF65-F5344CB8AC3E}">
        <p14:creationId xmlns:p14="http://schemas.microsoft.com/office/powerpoint/2010/main" val="27923103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D85438-C61A-4522-8DAA-50DCBB774956}" type="datetimeFigureOut">
              <a:rPr lang="en-US" smtClean="0"/>
              <a:t>6/4/25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B06DD0-CED4-4091-8F01-F321F3F53E27}" type="slidenum">
              <a:rPr lang="en-US" smtClean="0"/>
              <a:t>‹#›</a:t>
            </a:fld>
            <a:endParaRPr lang="en-US"/>
          </a:p>
        </p:txBody>
      </p:sp>
    </p:spTree>
    <p:extLst>
      <p:ext uri="{BB962C8B-B14F-4D97-AF65-F5344CB8AC3E}">
        <p14:creationId xmlns:p14="http://schemas.microsoft.com/office/powerpoint/2010/main" val="1748311139"/>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19.jpg"/></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image" Target="../media/image22.jpeg"/><Relationship Id="rId4" Type="http://schemas.openxmlformats.org/officeDocument/2006/relationships/image" Target="../media/image21.JPE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29.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11.jpeg"/><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12.webp"/><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CCB2672-17AA-9895-E276-7999F288BA6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4259" y="-1594166"/>
            <a:ext cx="12192000" cy="8572500"/>
          </a:xfrm>
          <a:prstGeom prst="rect">
            <a:avLst/>
          </a:prstGeom>
          <a:noFill/>
          <a:ln>
            <a:noFill/>
          </a:ln>
        </p:spPr>
      </p:pic>
      <p:sp>
        <p:nvSpPr>
          <p:cNvPr id="2" name="Title 1">
            <a:extLst>
              <a:ext uri="{FF2B5EF4-FFF2-40B4-BE49-F238E27FC236}">
                <a16:creationId xmlns:a16="http://schemas.microsoft.com/office/drawing/2014/main" id="{CF62BFCB-72A1-9D0E-125E-9098A3124659}"/>
              </a:ext>
            </a:extLst>
          </p:cNvPr>
          <p:cNvSpPr>
            <a:spLocks noGrp="1"/>
          </p:cNvSpPr>
          <p:nvPr>
            <p:ph type="ctrTitle"/>
          </p:nvPr>
        </p:nvSpPr>
        <p:spPr>
          <a:xfrm>
            <a:off x="1273215" y="711842"/>
            <a:ext cx="9664861" cy="3391383"/>
          </a:xfrm>
        </p:spPr>
        <p:txBody>
          <a:bodyPr>
            <a:normAutofit/>
          </a:bodyPr>
          <a:lstStyle/>
          <a:p>
            <a:r>
              <a:rPr lang="en-US" sz="6600" b="1" dirty="0">
                <a:solidFill>
                  <a:schemeClr val="bg1"/>
                </a:solidFill>
              </a:rPr>
              <a:t>Imagining Creative Ideas </a:t>
            </a:r>
            <a:br>
              <a:rPr lang="en-US" sz="6600" b="1" dirty="0">
                <a:solidFill>
                  <a:schemeClr val="bg1"/>
                </a:solidFill>
              </a:rPr>
            </a:br>
            <a:r>
              <a:rPr lang="en-US" sz="6600" b="1" dirty="0">
                <a:solidFill>
                  <a:schemeClr val="bg1"/>
                </a:solidFill>
              </a:rPr>
              <a:t>for Use </a:t>
            </a:r>
            <a:br>
              <a:rPr lang="en-US" sz="6600" b="1" dirty="0">
                <a:solidFill>
                  <a:schemeClr val="bg1"/>
                </a:solidFill>
              </a:rPr>
            </a:br>
            <a:r>
              <a:rPr lang="en-US" sz="6600" b="1" dirty="0">
                <a:solidFill>
                  <a:schemeClr val="bg1"/>
                </a:solidFill>
              </a:rPr>
              <a:t>in Worship</a:t>
            </a:r>
          </a:p>
        </p:txBody>
      </p:sp>
      <p:sp>
        <p:nvSpPr>
          <p:cNvPr id="3" name="Subtitle 2">
            <a:extLst>
              <a:ext uri="{FF2B5EF4-FFF2-40B4-BE49-F238E27FC236}">
                <a16:creationId xmlns:a16="http://schemas.microsoft.com/office/drawing/2014/main" id="{B3006436-6434-0566-30F1-77F95D3A7E21}"/>
              </a:ext>
            </a:extLst>
          </p:cNvPr>
          <p:cNvSpPr>
            <a:spLocks noGrp="1"/>
          </p:cNvSpPr>
          <p:nvPr>
            <p:ph type="subTitle" idx="1"/>
          </p:nvPr>
        </p:nvSpPr>
        <p:spPr>
          <a:xfrm rot="10800000" flipV="1">
            <a:off x="1524000" y="4375229"/>
            <a:ext cx="9144000" cy="1620455"/>
          </a:xfrm>
        </p:spPr>
        <p:txBody>
          <a:bodyPr>
            <a:normAutofit fontScale="92500" lnSpcReduction="10000"/>
          </a:bodyPr>
          <a:lstStyle/>
          <a:p>
            <a:endParaRPr lang="en-US" dirty="0">
              <a:solidFill>
                <a:schemeClr val="bg1"/>
              </a:solidFill>
            </a:endParaRPr>
          </a:p>
          <a:p>
            <a:r>
              <a:rPr lang="en-US" b="1" dirty="0">
                <a:solidFill>
                  <a:schemeClr val="bg1"/>
                </a:solidFill>
              </a:rPr>
              <a:t>Sarah Effken Purcell</a:t>
            </a:r>
          </a:p>
          <a:p>
            <a:r>
              <a:rPr lang="en-US" b="1" dirty="0">
                <a:solidFill>
                  <a:schemeClr val="bg1"/>
                </a:solidFill>
              </a:rPr>
              <a:t>Nebraska Synod Council Member</a:t>
            </a:r>
          </a:p>
          <a:p>
            <a:r>
              <a:rPr lang="en-US" b="1" dirty="0">
                <a:solidFill>
                  <a:schemeClr val="bg1"/>
                </a:solidFill>
              </a:rPr>
              <a:t>Grace Lutheran Church, Cook, Nebraska</a:t>
            </a:r>
          </a:p>
        </p:txBody>
      </p:sp>
    </p:spTree>
    <p:extLst>
      <p:ext uri="{BB962C8B-B14F-4D97-AF65-F5344CB8AC3E}">
        <p14:creationId xmlns:p14="http://schemas.microsoft.com/office/powerpoint/2010/main" val="18329011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14945-2D0D-9E8F-AE01-2ADA4763B513}"/>
              </a:ext>
            </a:extLst>
          </p:cNvPr>
          <p:cNvSpPr>
            <a:spLocks noGrp="1"/>
          </p:cNvSpPr>
          <p:nvPr>
            <p:ph type="title"/>
          </p:nvPr>
        </p:nvSpPr>
        <p:spPr/>
        <p:txBody>
          <a:bodyPr/>
          <a:lstStyle/>
          <a:p>
            <a:pPr algn="ctr"/>
            <a:r>
              <a:rPr lang="en-US" b="1" dirty="0"/>
              <a:t>Community Partnerships</a:t>
            </a:r>
          </a:p>
        </p:txBody>
      </p:sp>
      <p:sp>
        <p:nvSpPr>
          <p:cNvPr id="3" name="Content Placeholder 2">
            <a:extLst>
              <a:ext uri="{FF2B5EF4-FFF2-40B4-BE49-F238E27FC236}">
                <a16:creationId xmlns:a16="http://schemas.microsoft.com/office/drawing/2014/main" id="{2DC8BEE8-551B-FF79-65E4-FCDDA8FE5531}"/>
              </a:ext>
            </a:extLst>
          </p:cNvPr>
          <p:cNvSpPr>
            <a:spLocks noGrp="1"/>
          </p:cNvSpPr>
          <p:nvPr>
            <p:ph sz="half" idx="1"/>
          </p:nvPr>
        </p:nvSpPr>
        <p:spPr>
          <a:xfrm>
            <a:off x="1466850" y="1825625"/>
            <a:ext cx="4391024" cy="4351338"/>
          </a:xfrm>
        </p:spPr>
        <p:txBody>
          <a:bodyPr/>
          <a:lstStyle/>
          <a:p>
            <a:r>
              <a:rPr lang="en-US" dirty="0"/>
              <a:t>Our congregation asked for     DQ free sundae coupons to      go along with Blessing the Backpacks and our church      sign</a:t>
            </a:r>
          </a:p>
          <a:p>
            <a:r>
              <a:rPr lang="en-US" dirty="0"/>
              <a:t>Any more ideas for partnerships?</a:t>
            </a:r>
          </a:p>
        </p:txBody>
      </p:sp>
      <p:pic>
        <p:nvPicPr>
          <p:cNvPr id="5" name="A6A7E275-5ABD-46B3-AE9A-29D4889E48BA">
            <a:extLst>
              <a:ext uri="{FF2B5EF4-FFF2-40B4-BE49-F238E27FC236}">
                <a16:creationId xmlns:a16="http://schemas.microsoft.com/office/drawing/2014/main" id="{D9FFD4F7-A5A9-D7CF-EE44-94042430BECA}"/>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963297" y="1783637"/>
            <a:ext cx="3263503" cy="4351338"/>
          </a:xfrm>
          <a:prstGeom prst="rect">
            <a:avLst/>
          </a:prstGeom>
          <a:noFill/>
          <a:ln>
            <a:noFill/>
          </a:ln>
        </p:spPr>
      </p:pic>
    </p:spTree>
    <p:extLst>
      <p:ext uri="{BB962C8B-B14F-4D97-AF65-F5344CB8AC3E}">
        <p14:creationId xmlns:p14="http://schemas.microsoft.com/office/powerpoint/2010/main" val="4357337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D13A9-1489-0C36-2734-550A211FDADD}"/>
              </a:ext>
            </a:extLst>
          </p:cNvPr>
          <p:cNvSpPr>
            <a:spLocks noGrp="1"/>
          </p:cNvSpPr>
          <p:nvPr>
            <p:ph type="title"/>
          </p:nvPr>
        </p:nvSpPr>
        <p:spPr/>
        <p:txBody>
          <a:bodyPr/>
          <a:lstStyle/>
          <a:p>
            <a:pPr algn="ctr"/>
            <a:r>
              <a:rPr lang="en-US" b="1" dirty="0"/>
              <a:t>Highlighting Confirmation Student’s Bibles</a:t>
            </a:r>
          </a:p>
        </p:txBody>
      </p:sp>
      <p:sp>
        <p:nvSpPr>
          <p:cNvPr id="3" name="Content Placeholder 2">
            <a:extLst>
              <a:ext uri="{FF2B5EF4-FFF2-40B4-BE49-F238E27FC236}">
                <a16:creationId xmlns:a16="http://schemas.microsoft.com/office/drawing/2014/main" id="{E5098BA2-254D-DB42-BF12-6E1361E04337}"/>
              </a:ext>
            </a:extLst>
          </p:cNvPr>
          <p:cNvSpPr>
            <a:spLocks noGrp="1"/>
          </p:cNvSpPr>
          <p:nvPr>
            <p:ph sz="half" idx="1"/>
          </p:nvPr>
        </p:nvSpPr>
        <p:spPr/>
        <p:txBody>
          <a:bodyPr/>
          <a:lstStyle/>
          <a:p>
            <a:r>
              <a:rPr lang="en-US" dirty="0"/>
              <a:t>The Sunday after the new confirmation students receive their new Bible from the church, ask them to return next Sunday with their new Bible.</a:t>
            </a:r>
          </a:p>
          <a:p>
            <a:r>
              <a:rPr lang="en-US" dirty="0"/>
              <a:t>Ask your church members to highlight their favorite verse(s)  in each confirmation student’s Bible.</a:t>
            </a:r>
          </a:p>
          <a:p>
            <a:r>
              <a:rPr lang="en-US" dirty="0"/>
              <a:t>Remember to bring highlighters!</a:t>
            </a:r>
          </a:p>
        </p:txBody>
      </p:sp>
      <p:pic>
        <p:nvPicPr>
          <p:cNvPr id="5" name="03D8FA60-0535-4F3D-A08A-F9326497F79D">
            <a:extLst>
              <a:ext uri="{FF2B5EF4-FFF2-40B4-BE49-F238E27FC236}">
                <a16:creationId xmlns:a16="http://schemas.microsoft.com/office/drawing/2014/main" id="{702DED92-EF51-3578-828F-2DE4BB039605}"/>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820676" y="1744922"/>
            <a:ext cx="3456992" cy="4609322"/>
          </a:xfrm>
          <a:prstGeom prst="rect">
            <a:avLst/>
          </a:prstGeom>
          <a:noFill/>
          <a:ln>
            <a:noFill/>
          </a:ln>
        </p:spPr>
      </p:pic>
    </p:spTree>
    <p:extLst>
      <p:ext uri="{BB962C8B-B14F-4D97-AF65-F5344CB8AC3E}">
        <p14:creationId xmlns:p14="http://schemas.microsoft.com/office/powerpoint/2010/main" val="31003310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27456F-11A9-2FD7-B611-BC7671DB9EE1}"/>
              </a:ext>
            </a:extLst>
          </p:cNvPr>
          <p:cNvSpPr>
            <a:spLocks noGrp="1"/>
          </p:cNvSpPr>
          <p:nvPr>
            <p:ph type="title"/>
          </p:nvPr>
        </p:nvSpPr>
        <p:spPr/>
        <p:txBody>
          <a:bodyPr/>
          <a:lstStyle/>
          <a:p>
            <a:pPr algn="ctr"/>
            <a:r>
              <a:rPr lang="en-US" b="1" dirty="0"/>
              <a:t>Blessing the Animals </a:t>
            </a:r>
          </a:p>
        </p:txBody>
      </p:sp>
      <p:sp>
        <p:nvSpPr>
          <p:cNvPr id="3" name="Content Placeholder 2">
            <a:extLst>
              <a:ext uri="{FF2B5EF4-FFF2-40B4-BE49-F238E27FC236}">
                <a16:creationId xmlns:a16="http://schemas.microsoft.com/office/drawing/2014/main" id="{FE8E7779-3048-8E7E-0BD4-569543B54F36}"/>
              </a:ext>
            </a:extLst>
          </p:cNvPr>
          <p:cNvSpPr>
            <a:spLocks noGrp="1"/>
          </p:cNvSpPr>
          <p:nvPr>
            <p:ph sz="half" idx="1"/>
          </p:nvPr>
        </p:nvSpPr>
        <p:spPr>
          <a:xfrm>
            <a:off x="2264094" y="1825625"/>
            <a:ext cx="3443287" cy="4351338"/>
          </a:xfrm>
        </p:spPr>
        <p:txBody>
          <a:bodyPr/>
          <a:lstStyle/>
          <a:p>
            <a:endParaRPr lang="en-US" dirty="0"/>
          </a:p>
        </p:txBody>
      </p:sp>
      <p:pic>
        <p:nvPicPr>
          <p:cNvPr id="6" name="Content Placeholder 5">
            <a:extLst>
              <a:ext uri="{FF2B5EF4-FFF2-40B4-BE49-F238E27FC236}">
                <a16:creationId xmlns:a16="http://schemas.microsoft.com/office/drawing/2014/main" id="{FC6CFBD1-4CCC-CBCC-A4A1-B30BADCC9E93}"/>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rot="5400000">
            <a:off x="5824538" y="2367857"/>
            <a:ext cx="4352925" cy="3265287"/>
          </a:xfrm>
        </p:spPr>
      </p:pic>
      <p:pic>
        <p:nvPicPr>
          <p:cNvPr id="6146" name="8DA70CE3-2435-41B6-8BEE-FC7B266BC4CA" descr="IMG_1850.jpg">
            <a:extLst>
              <a:ext uri="{FF2B5EF4-FFF2-40B4-BE49-F238E27FC236}">
                <a16:creationId xmlns:a16="http://schemas.microsoft.com/office/drawing/2014/main" id="{EB287E13-E838-FCB1-E961-D0F46E9EFD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64095" y="1825626"/>
            <a:ext cx="3443287"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992798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E2AA9D-9898-21AD-41C9-4D9C8D375123}"/>
              </a:ext>
            </a:extLst>
          </p:cNvPr>
          <p:cNvSpPr>
            <a:spLocks noGrp="1"/>
          </p:cNvSpPr>
          <p:nvPr>
            <p:ph type="title"/>
          </p:nvPr>
        </p:nvSpPr>
        <p:spPr/>
        <p:txBody>
          <a:bodyPr/>
          <a:lstStyle/>
          <a:p>
            <a:pPr algn="ctr"/>
            <a:r>
              <a:rPr lang="en-US" b="1" dirty="0"/>
              <a:t>All Hallow’s Eve Service</a:t>
            </a:r>
          </a:p>
        </p:txBody>
      </p:sp>
      <p:pic>
        <p:nvPicPr>
          <p:cNvPr id="6" name="Content Placeholder 5">
            <a:extLst>
              <a:ext uri="{FF2B5EF4-FFF2-40B4-BE49-F238E27FC236}">
                <a16:creationId xmlns:a16="http://schemas.microsoft.com/office/drawing/2014/main" id="{183185A9-BAF0-15BD-D80E-9B076EC79C2D}"/>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rot="5400000">
            <a:off x="1484682" y="2185243"/>
            <a:ext cx="3909464" cy="3190233"/>
          </a:xfrm>
        </p:spPr>
      </p:pic>
      <p:pic>
        <p:nvPicPr>
          <p:cNvPr id="8" name="Content Placeholder 7">
            <a:extLst>
              <a:ext uri="{FF2B5EF4-FFF2-40B4-BE49-F238E27FC236}">
                <a16:creationId xmlns:a16="http://schemas.microsoft.com/office/drawing/2014/main" id="{5BF6F752-0504-B550-80C9-1BFA76A52932}"/>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5617028" y="1825624"/>
            <a:ext cx="5181600" cy="3886200"/>
          </a:xfrm>
        </p:spPr>
      </p:pic>
    </p:spTree>
    <p:extLst>
      <p:ext uri="{BB962C8B-B14F-4D97-AF65-F5344CB8AC3E}">
        <p14:creationId xmlns:p14="http://schemas.microsoft.com/office/powerpoint/2010/main" val="24787624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9AFB4-3C6D-D4B0-5037-02FCC10184F4}"/>
              </a:ext>
            </a:extLst>
          </p:cNvPr>
          <p:cNvSpPr>
            <a:spLocks noGrp="1"/>
          </p:cNvSpPr>
          <p:nvPr>
            <p:ph type="title"/>
          </p:nvPr>
        </p:nvSpPr>
        <p:spPr/>
        <p:txBody>
          <a:bodyPr/>
          <a:lstStyle/>
          <a:p>
            <a:pPr algn="ctr"/>
            <a:r>
              <a:rPr lang="en-US" b="1" dirty="0"/>
              <a:t>Reformation Sunday Festival</a:t>
            </a:r>
          </a:p>
        </p:txBody>
      </p:sp>
      <p:pic>
        <p:nvPicPr>
          <p:cNvPr id="6" name="Content Placeholder 5" descr="A person standing in a room with cardboard cutouts&#10;&#10;AI-generated content may be incorrect.">
            <a:extLst>
              <a:ext uri="{FF2B5EF4-FFF2-40B4-BE49-F238E27FC236}">
                <a16:creationId xmlns:a16="http://schemas.microsoft.com/office/drawing/2014/main" id="{9FE51223-337C-E7DA-C704-E13995B35006}"/>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468301" y="1825625"/>
            <a:ext cx="3178254" cy="4237672"/>
          </a:xfrm>
        </p:spPr>
      </p:pic>
      <p:pic>
        <p:nvPicPr>
          <p:cNvPr id="8" name="Content Placeholder 7" descr="A child sitting at a table holding a glass of water&#10;&#10;AI-generated content may be incorrect.">
            <a:extLst>
              <a:ext uri="{FF2B5EF4-FFF2-40B4-BE49-F238E27FC236}">
                <a16:creationId xmlns:a16="http://schemas.microsoft.com/office/drawing/2014/main" id="{CE2C6E1A-2311-12DC-9CF1-D302957A6F0C}"/>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8316846" y="1825624"/>
            <a:ext cx="3436648" cy="4237673"/>
          </a:xfrm>
        </p:spPr>
      </p:pic>
      <p:pic>
        <p:nvPicPr>
          <p:cNvPr id="1026" name="C97C7514-706C-4A74-BFD2-26C1B1E00240" descr="IMG_5209 (2).jpg">
            <a:extLst>
              <a:ext uri="{FF2B5EF4-FFF2-40B4-BE49-F238E27FC236}">
                <a16:creationId xmlns:a16="http://schemas.microsoft.com/office/drawing/2014/main" id="{075B98E1-6BD2-2E23-020B-243F92AE7D8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54833" y="2311055"/>
            <a:ext cx="3427515" cy="2870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680808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BBCBE-A409-5856-4AF7-EA5E0A472796}"/>
              </a:ext>
            </a:extLst>
          </p:cNvPr>
          <p:cNvSpPr>
            <a:spLocks noGrp="1"/>
          </p:cNvSpPr>
          <p:nvPr>
            <p:ph type="title"/>
          </p:nvPr>
        </p:nvSpPr>
        <p:spPr/>
        <p:txBody>
          <a:bodyPr/>
          <a:lstStyle/>
          <a:p>
            <a:pPr algn="ctr"/>
            <a:r>
              <a:rPr lang="en-US" b="1" dirty="0"/>
              <a:t>Taizé Service of Prayer</a:t>
            </a:r>
          </a:p>
        </p:txBody>
      </p:sp>
      <p:sp>
        <p:nvSpPr>
          <p:cNvPr id="3" name="Content Placeholder 2">
            <a:extLst>
              <a:ext uri="{FF2B5EF4-FFF2-40B4-BE49-F238E27FC236}">
                <a16:creationId xmlns:a16="http://schemas.microsoft.com/office/drawing/2014/main" id="{3512816B-2A6A-C125-D460-7CA291AC5665}"/>
              </a:ext>
            </a:extLst>
          </p:cNvPr>
          <p:cNvSpPr>
            <a:spLocks noGrp="1"/>
          </p:cNvSpPr>
          <p:nvPr>
            <p:ph sz="half" idx="1"/>
          </p:nvPr>
        </p:nvSpPr>
        <p:spPr/>
        <p:txBody>
          <a:bodyPr>
            <a:normAutofit fontScale="92500" lnSpcReduction="20000"/>
          </a:bodyPr>
          <a:lstStyle/>
          <a:p>
            <a:r>
              <a:rPr lang="en-US" dirty="0"/>
              <a:t>A Taizé pilgrimage is a Christian pilgrimage, particularly for young people to the Taizé Community in Burgundy, France</a:t>
            </a:r>
          </a:p>
          <a:p>
            <a:r>
              <a:rPr lang="en-US" dirty="0"/>
              <a:t>Individuals from diverse backgrounds and denominations come to worship, pray, work, and engage in spiritual reflection together</a:t>
            </a:r>
          </a:p>
          <a:p>
            <a:r>
              <a:rPr lang="en-US" dirty="0"/>
              <a:t>Noted for short songs that allow for meditation, many found in the Evangelical Lutheran Worship hymnal.</a:t>
            </a:r>
          </a:p>
        </p:txBody>
      </p:sp>
      <p:pic>
        <p:nvPicPr>
          <p:cNvPr id="5" name="0A146831-21D0-4306-AE66-52650140802B">
            <a:extLst>
              <a:ext uri="{FF2B5EF4-FFF2-40B4-BE49-F238E27FC236}">
                <a16:creationId xmlns:a16="http://schemas.microsoft.com/office/drawing/2014/main" id="{A8DF3C52-3139-16DC-4166-D45DC1A9CE49}"/>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172200" y="2090057"/>
            <a:ext cx="4907902" cy="3704253"/>
          </a:xfrm>
          <a:prstGeom prst="rect">
            <a:avLst/>
          </a:prstGeom>
          <a:noFill/>
          <a:ln>
            <a:noFill/>
          </a:ln>
        </p:spPr>
      </p:pic>
    </p:spTree>
    <p:extLst>
      <p:ext uri="{BB962C8B-B14F-4D97-AF65-F5344CB8AC3E}">
        <p14:creationId xmlns:p14="http://schemas.microsoft.com/office/powerpoint/2010/main" val="33091930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a:extLst>
            <a:ext uri="{FF2B5EF4-FFF2-40B4-BE49-F238E27FC236}">
              <a16:creationId xmlns:a16="http://schemas.microsoft.com/office/drawing/2014/main" id="{5D0E416D-D20F-6412-24A9-3365733D17B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8F948DE-6D56-B770-C665-CA2440EC81C4}"/>
              </a:ext>
            </a:extLst>
          </p:cNvPr>
          <p:cNvSpPr>
            <a:spLocks noGrp="1"/>
          </p:cNvSpPr>
          <p:nvPr>
            <p:ph type="title"/>
          </p:nvPr>
        </p:nvSpPr>
        <p:spPr/>
        <p:txBody>
          <a:bodyPr/>
          <a:lstStyle/>
          <a:p>
            <a:pPr algn="ctr"/>
            <a:r>
              <a:rPr lang="en-US" b="1" dirty="0"/>
              <a:t>Prayer Stations</a:t>
            </a:r>
          </a:p>
        </p:txBody>
      </p:sp>
      <p:sp>
        <p:nvSpPr>
          <p:cNvPr id="3" name="Content Placeholder 2">
            <a:extLst>
              <a:ext uri="{FF2B5EF4-FFF2-40B4-BE49-F238E27FC236}">
                <a16:creationId xmlns:a16="http://schemas.microsoft.com/office/drawing/2014/main" id="{0F6ACA4D-CF08-C663-A064-E0672591A7C1}"/>
              </a:ext>
            </a:extLst>
          </p:cNvPr>
          <p:cNvSpPr>
            <a:spLocks noGrp="1"/>
          </p:cNvSpPr>
          <p:nvPr>
            <p:ph sz="half" idx="1"/>
          </p:nvPr>
        </p:nvSpPr>
        <p:spPr>
          <a:xfrm>
            <a:off x="1550772" y="1825625"/>
            <a:ext cx="4469027" cy="4351338"/>
          </a:xfrm>
        </p:spPr>
        <p:txBody>
          <a:bodyPr/>
          <a:lstStyle/>
          <a:p>
            <a:r>
              <a:rPr lang="en-US" dirty="0"/>
              <a:t>Prayers in the Sand –           Ezekial 2:9-19</a:t>
            </a:r>
          </a:p>
          <a:p>
            <a:r>
              <a:rPr lang="en-US" dirty="0"/>
              <a:t>Around the World –          Romans 8:22-23</a:t>
            </a:r>
          </a:p>
          <a:p>
            <a:r>
              <a:rPr lang="en-US" dirty="0"/>
              <a:t>Reflections – Psalm 139</a:t>
            </a:r>
          </a:p>
          <a:p>
            <a:r>
              <a:rPr lang="en-US" dirty="0"/>
              <a:t>Tie Blankets – Mark 10:45</a:t>
            </a:r>
          </a:p>
          <a:p>
            <a:r>
              <a:rPr lang="en-US" dirty="0"/>
              <a:t>Taking Your Prayers to the    Cross – Matthew 11:28-30</a:t>
            </a:r>
          </a:p>
        </p:txBody>
      </p:sp>
      <p:sp>
        <p:nvSpPr>
          <p:cNvPr id="4" name="Content Placeholder 3">
            <a:extLst>
              <a:ext uri="{FF2B5EF4-FFF2-40B4-BE49-F238E27FC236}">
                <a16:creationId xmlns:a16="http://schemas.microsoft.com/office/drawing/2014/main" id="{EF3783A8-AE01-35BA-DB3E-BA8FA5381D74}"/>
              </a:ext>
            </a:extLst>
          </p:cNvPr>
          <p:cNvSpPr>
            <a:spLocks noGrp="1"/>
          </p:cNvSpPr>
          <p:nvPr>
            <p:ph sz="half" idx="2"/>
          </p:nvPr>
        </p:nvSpPr>
        <p:spPr>
          <a:xfrm rot="16200000">
            <a:off x="12715329" y="3096245"/>
            <a:ext cx="3524755" cy="1614700"/>
          </a:xfrm>
        </p:spPr>
        <p:txBody>
          <a:bodyPr/>
          <a:lstStyle/>
          <a:p>
            <a:endParaRPr lang="en-US" dirty="0"/>
          </a:p>
        </p:txBody>
      </p:sp>
      <p:pic>
        <p:nvPicPr>
          <p:cNvPr id="5" name="8DB9C20D-E2D2-4457-B41E-FA7A444628C1" descr="IMG_1913.jpg">
            <a:extLst>
              <a:ext uri="{FF2B5EF4-FFF2-40B4-BE49-F238E27FC236}">
                <a16:creationId xmlns:a16="http://schemas.microsoft.com/office/drawing/2014/main" id="{C47F5C32-65FC-7728-CA0D-A5C5AA18C8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573795" y="1670793"/>
            <a:ext cx="3336321" cy="4646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50707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0A072-DE1C-5886-1CD6-BD1DCF07235A}"/>
              </a:ext>
            </a:extLst>
          </p:cNvPr>
          <p:cNvSpPr>
            <a:spLocks noGrp="1"/>
          </p:cNvSpPr>
          <p:nvPr>
            <p:ph type="title"/>
          </p:nvPr>
        </p:nvSpPr>
        <p:spPr/>
        <p:txBody>
          <a:bodyPr/>
          <a:lstStyle/>
          <a:p>
            <a:pPr algn="ctr"/>
            <a:r>
              <a:rPr lang="en-US" b="1" dirty="0"/>
              <a:t>An Offering Idea</a:t>
            </a:r>
          </a:p>
        </p:txBody>
      </p:sp>
      <p:sp>
        <p:nvSpPr>
          <p:cNvPr id="3" name="Content Placeholder 2">
            <a:extLst>
              <a:ext uri="{FF2B5EF4-FFF2-40B4-BE49-F238E27FC236}">
                <a16:creationId xmlns:a16="http://schemas.microsoft.com/office/drawing/2014/main" id="{F5D4BF61-ADE4-0519-2F7D-3A6E0DC07A43}"/>
              </a:ext>
            </a:extLst>
          </p:cNvPr>
          <p:cNvSpPr>
            <a:spLocks noGrp="1"/>
          </p:cNvSpPr>
          <p:nvPr>
            <p:ph sz="half" idx="1"/>
          </p:nvPr>
        </p:nvSpPr>
        <p:spPr>
          <a:xfrm>
            <a:off x="1642188" y="1825625"/>
            <a:ext cx="4377612" cy="4351338"/>
          </a:xfrm>
        </p:spPr>
        <p:txBody>
          <a:bodyPr/>
          <a:lstStyle/>
          <a:p>
            <a:r>
              <a:rPr lang="en-US" dirty="0"/>
              <a:t>Discovering new ways for           members to give</a:t>
            </a:r>
          </a:p>
          <a:p>
            <a:r>
              <a:rPr lang="en-US" dirty="0"/>
              <a:t>There are many ways to give generously in addition to giving monetarily</a:t>
            </a:r>
          </a:p>
          <a:p>
            <a:endParaRPr lang="en-US" dirty="0"/>
          </a:p>
        </p:txBody>
      </p:sp>
      <p:pic>
        <p:nvPicPr>
          <p:cNvPr id="6" name="81539AFD-0D92-45A1-92D9-A0ACBE2140FF">
            <a:extLst>
              <a:ext uri="{FF2B5EF4-FFF2-40B4-BE49-F238E27FC236}">
                <a16:creationId xmlns:a16="http://schemas.microsoft.com/office/drawing/2014/main" id="{1A063A9C-F14D-332D-8756-1EF4FCB843DD}"/>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bwMode="auto">
          <a:xfrm>
            <a:off x="7199238" y="1825625"/>
            <a:ext cx="3127524" cy="4351338"/>
          </a:xfrm>
          <a:prstGeom prst="rect">
            <a:avLst/>
          </a:prstGeom>
          <a:noFill/>
          <a:ln>
            <a:noFill/>
          </a:ln>
        </p:spPr>
      </p:pic>
    </p:spTree>
    <p:extLst>
      <p:ext uri="{BB962C8B-B14F-4D97-AF65-F5344CB8AC3E}">
        <p14:creationId xmlns:p14="http://schemas.microsoft.com/office/powerpoint/2010/main" val="2543863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CA9D0B-A941-1DEC-DA8C-ED63A427222C}"/>
              </a:ext>
            </a:extLst>
          </p:cNvPr>
          <p:cNvSpPr>
            <a:spLocks noGrp="1"/>
          </p:cNvSpPr>
          <p:nvPr>
            <p:ph type="title"/>
          </p:nvPr>
        </p:nvSpPr>
        <p:spPr/>
        <p:txBody>
          <a:bodyPr/>
          <a:lstStyle/>
          <a:p>
            <a:pPr algn="ctr"/>
            <a:r>
              <a:rPr lang="en-US" b="1" dirty="0"/>
              <a:t>Legos in Worship</a:t>
            </a:r>
          </a:p>
        </p:txBody>
      </p:sp>
      <p:sp>
        <p:nvSpPr>
          <p:cNvPr id="3" name="Content Placeholder 2">
            <a:extLst>
              <a:ext uri="{FF2B5EF4-FFF2-40B4-BE49-F238E27FC236}">
                <a16:creationId xmlns:a16="http://schemas.microsoft.com/office/drawing/2014/main" id="{C2EC6FC6-F3B1-E8F5-A6FB-244F0A584B28}"/>
              </a:ext>
            </a:extLst>
          </p:cNvPr>
          <p:cNvSpPr>
            <a:spLocks noGrp="1"/>
          </p:cNvSpPr>
          <p:nvPr>
            <p:ph sz="half" idx="1"/>
          </p:nvPr>
        </p:nvSpPr>
        <p:spPr>
          <a:xfrm>
            <a:off x="8328991" y="6907696"/>
            <a:ext cx="205409" cy="1446712"/>
          </a:xfrm>
        </p:spPr>
        <p:txBody>
          <a:bodyPr/>
          <a:lstStyle/>
          <a:p>
            <a:endParaRPr lang="en-US" dirty="0"/>
          </a:p>
        </p:txBody>
      </p:sp>
      <p:sp>
        <p:nvSpPr>
          <p:cNvPr id="4" name="Content Placeholder 3">
            <a:extLst>
              <a:ext uri="{FF2B5EF4-FFF2-40B4-BE49-F238E27FC236}">
                <a16:creationId xmlns:a16="http://schemas.microsoft.com/office/drawing/2014/main" id="{9B0EA6C4-E6BB-F94C-4461-3DED29602847}"/>
              </a:ext>
            </a:extLst>
          </p:cNvPr>
          <p:cNvSpPr>
            <a:spLocks noGrp="1"/>
          </p:cNvSpPr>
          <p:nvPr>
            <p:ph sz="half" idx="2"/>
          </p:nvPr>
        </p:nvSpPr>
        <p:spPr>
          <a:xfrm>
            <a:off x="15649161" y="6490251"/>
            <a:ext cx="4756386" cy="2067053"/>
          </a:xfrm>
        </p:spPr>
        <p:txBody>
          <a:bodyPr/>
          <a:lstStyle/>
          <a:p>
            <a:endParaRPr lang="en-US" dirty="0"/>
          </a:p>
        </p:txBody>
      </p:sp>
      <p:pic>
        <p:nvPicPr>
          <p:cNvPr id="1026" name="Picture 2">
            <a:extLst>
              <a:ext uri="{FF2B5EF4-FFF2-40B4-BE49-F238E27FC236}">
                <a16:creationId xmlns:a16="http://schemas.microsoft.com/office/drawing/2014/main" id="{22553BD6-6657-445E-3EC3-33BEA2ECA4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35606" y="1818285"/>
            <a:ext cx="3349483" cy="4464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a:extLst>
              <a:ext uri="{FF2B5EF4-FFF2-40B4-BE49-F238E27FC236}">
                <a16:creationId xmlns:a16="http://schemas.microsoft.com/office/drawing/2014/main" id="{91A8B5F0-0186-F2BA-02E9-1527CEC8DB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1818285"/>
            <a:ext cx="3349483" cy="4464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689066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F25237-3851-D7E1-F82B-A31DE798574D}"/>
              </a:ext>
            </a:extLst>
          </p:cNvPr>
          <p:cNvSpPr>
            <a:spLocks noGrp="1"/>
          </p:cNvSpPr>
          <p:nvPr>
            <p:ph type="title"/>
          </p:nvPr>
        </p:nvSpPr>
        <p:spPr/>
        <p:txBody>
          <a:bodyPr/>
          <a:lstStyle/>
          <a:p>
            <a:pPr algn="ctr"/>
            <a:r>
              <a:rPr lang="en-US" b="1" dirty="0"/>
              <a:t>Carols and Lessons Sunday</a:t>
            </a:r>
          </a:p>
        </p:txBody>
      </p:sp>
      <p:sp>
        <p:nvSpPr>
          <p:cNvPr id="3" name="Content Placeholder 2">
            <a:extLst>
              <a:ext uri="{FF2B5EF4-FFF2-40B4-BE49-F238E27FC236}">
                <a16:creationId xmlns:a16="http://schemas.microsoft.com/office/drawing/2014/main" id="{E7FD9B65-6762-7493-5029-A49FDFF70089}"/>
              </a:ext>
            </a:extLst>
          </p:cNvPr>
          <p:cNvSpPr>
            <a:spLocks noGrp="1"/>
          </p:cNvSpPr>
          <p:nvPr>
            <p:ph sz="half" idx="1"/>
          </p:nvPr>
        </p:nvSpPr>
        <p:spPr>
          <a:xfrm>
            <a:off x="689610" y="6994902"/>
            <a:ext cx="1010037" cy="123986"/>
          </a:xfrm>
        </p:spPr>
        <p:txBody>
          <a:bodyPr>
            <a:normAutofit fontScale="25000" lnSpcReduction="20000"/>
          </a:bodyPr>
          <a:lstStyle/>
          <a:p>
            <a:endParaRPr lang="en-US" dirty="0"/>
          </a:p>
        </p:txBody>
      </p:sp>
      <p:sp>
        <p:nvSpPr>
          <p:cNvPr id="4" name="Content Placeholder 3">
            <a:extLst>
              <a:ext uri="{FF2B5EF4-FFF2-40B4-BE49-F238E27FC236}">
                <a16:creationId xmlns:a16="http://schemas.microsoft.com/office/drawing/2014/main" id="{BF02B0BE-68FA-0FB8-6D16-6DE90C3E4A18}"/>
              </a:ext>
            </a:extLst>
          </p:cNvPr>
          <p:cNvSpPr>
            <a:spLocks noGrp="1"/>
          </p:cNvSpPr>
          <p:nvPr>
            <p:ph sz="half" idx="2"/>
          </p:nvPr>
        </p:nvSpPr>
        <p:spPr>
          <a:xfrm flipV="1">
            <a:off x="12275029" y="7860980"/>
            <a:ext cx="3102794" cy="1370483"/>
          </a:xfrm>
        </p:spPr>
        <p:txBody>
          <a:bodyPr>
            <a:normAutofit fontScale="25000" lnSpcReduction="20000"/>
          </a:bodyPr>
          <a:lstStyle/>
          <a:p>
            <a:endParaRPr lang="en-US" sz="800" dirty="0"/>
          </a:p>
        </p:txBody>
      </p:sp>
      <p:pic>
        <p:nvPicPr>
          <p:cNvPr id="7170" name="FC175231-275F-47BF-B5B3-7AFFFF455ADC" descr="IMG_1897.JPG">
            <a:extLst>
              <a:ext uri="{FF2B5EF4-FFF2-40B4-BE49-F238E27FC236}">
                <a16:creationId xmlns:a16="http://schemas.microsoft.com/office/drawing/2014/main" id="{0CB322C7-5DE8-F5E2-7BD7-553E37E04B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 y="1825625"/>
            <a:ext cx="5276850" cy="351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 name="5FA96540-33BF-4A65-9A2E-08BDB5B35FE8" descr="IMG_1898.JPG">
            <a:extLst>
              <a:ext uri="{FF2B5EF4-FFF2-40B4-BE49-F238E27FC236}">
                <a16:creationId xmlns:a16="http://schemas.microsoft.com/office/drawing/2014/main" id="{8D733E9C-DB5F-25D2-DC1F-84CD778AA2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202" y="1825625"/>
            <a:ext cx="5122068" cy="3414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54841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EBBF1-8B82-2FC3-CF59-AEAA9413AAA2}"/>
              </a:ext>
            </a:extLst>
          </p:cNvPr>
          <p:cNvSpPr>
            <a:spLocks noGrp="1"/>
          </p:cNvSpPr>
          <p:nvPr>
            <p:ph type="title"/>
          </p:nvPr>
        </p:nvSpPr>
        <p:spPr/>
        <p:txBody>
          <a:bodyPr/>
          <a:lstStyle/>
          <a:p>
            <a:pPr algn="ctr"/>
            <a:r>
              <a:rPr lang="en-US" dirty="0"/>
              <a:t> </a:t>
            </a:r>
            <a:r>
              <a:rPr lang="en-US" b="1" dirty="0"/>
              <a:t>Happy New Year!</a:t>
            </a:r>
          </a:p>
        </p:txBody>
      </p:sp>
      <p:sp>
        <p:nvSpPr>
          <p:cNvPr id="3" name="Content Placeholder 2">
            <a:extLst>
              <a:ext uri="{FF2B5EF4-FFF2-40B4-BE49-F238E27FC236}">
                <a16:creationId xmlns:a16="http://schemas.microsoft.com/office/drawing/2014/main" id="{D2287CFA-80C1-C23C-BD04-A8EACAFC13F2}"/>
              </a:ext>
            </a:extLst>
          </p:cNvPr>
          <p:cNvSpPr>
            <a:spLocks noGrp="1"/>
          </p:cNvSpPr>
          <p:nvPr>
            <p:ph sz="half" idx="1"/>
          </p:nvPr>
        </p:nvSpPr>
        <p:spPr>
          <a:xfrm flipH="1">
            <a:off x="2480310" y="6560820"/>
            <a:ext cx="72390" cy="373379"/>
          </a:xfrm>
        </p:spPr>
        <p:txBody>
          <a:bodyPr>
            <a:normAutofit fontScale="85000" lnSpcReduction="20000"/>
          </a:bodyPr>
          <a:lstStyle/>
          <a:p>
            <a:endParaRPr lang="en-US" dirty="0"/>
          </a:p>
        </p:txBody>
      </p:sp>
      <p:sp>
        <p:nvSpPr>
          <p:cNvPr id="4" name="Content Placeholder 3">
            <a:extLst>
              <a:ext uri="{FF2B5EF4-FFF2-40B4-BE49-F238E27FC236}">
                <a16:creationId xmlns:a16="http://schemas.microsoft.com/office/drawing/2014/main" id="{EBEA88A6-A814-2057-03FE-4DADB8F43530}"/>
              </a:ext>
            </a:extLst>
          </p:cNvPr>
          <p:cNvSpPr>
            <a:spLocks noGrp="1"/>
          </p:cNvSpPr>
          <p:nvPr>
            <p:ph sz="half" idx="2"/>
          </p:nvPr>
        </p:nvSpPr>
        <p:spPr>
          <a:xfrm>
            <a:off x="6172200" y="1825625"/>
            <a:ext cx="4381500" cy="4351337"/>
          </a:xfrm>
        </p:spPr>
        <p:txBody>
          <a:bodyPr>
            <a:normAutofit fontScale="85000" lnSpcReduction="20000"/>
          </a:bodyPr>
          <a:lstStyle/>
          <a:p>
            <a:pPr>
              <a:lnSpc>
                <a:spcPct val="120000"/>
              </a:lnSpc>
              <a:spcBef>
                <a:spcPts val="0"/>
              </a:spcBef>
            </a:pPr>
            <a:r>
              <a:rPr lang="en-US" dirty="0"/>
              <a:t>Celebrate the beginning of      the church New Year –             the first Sunday in Advent!</a:t>
            </a:r>
          </a:p>
          <a:p>
            <a:pPr>
              <a:lnSpc>
                <a:spcPct val="120000"/>
              </a:lnSpc>
              <a:spcBef>
                <a:spcPts val="0"/>
              </a:spcBef>
            </a:pPr>
            <a:endParaRPr lang="en-US" dirty="0"/>
          </a:p>
          <a:p>
            <a:pPr>
              <a:lnSpc>
                <a:spcPct val="120000"/>
              </a:lnSpc>
              <a:spcBef>
                <a:spcPts val="0"/>
              </a:spcBef>
            </a:pPr>
            <a:r>
              <a:rPr lang="en-US" dirty="0"/>
              <a:t>Party horns for the children</a:t>
            </a:r>
          </a:p>
          <a:p>
            <a:pPr>
              <a:lnSpc>
                <a:spcPct val="120000"/>
              </a:lnSpc>
              <a:spcBef>
                <a:spcPts val="0"/>
              </a:spcBef>
            </a:pPr>
            <a:endParaRPr lang="en-US" dirty="0"/>
          </a:p>
          <a:p>
            <a:pPr>
              <a:lnSpc>
                <a:spcPct val="120000"/>
              </a:lnSpc>
              <a:spcBef>
                <a:spcPts val="0"/>
              </a:spcBef>
            </a:pPr>
            <a:r>
              <a:rPr lang="en-US" dirty="0"/>
              <a:t>Makes a great children’s message</a:t>
            </a:r>
          </a:p>
          <a:p>
            <a:pPr>
              <a:lnSpc>
                <a:spcPct val="120000"/>
              </a:lnSpc>
              <a:spcBef>
                <a:spcPts val="0"/>
              </a:spcBef>
            </a:pPr>
            <a:endParaRPr lang="en-US" dirty="0"/>
          </a:p>
        </p:txBody>
      </p:sp>
      <p:pic>
        <p:nvPicPr>
          <p:cNvPr id="5122" name="994005FD-3B87-4D6B-8660-21B757791781" descr="IMG_1873.jpg">
            <a:extLst>
              <a:ext uri="{FF2B5EF4-FFF2-40B4-BE49-F238E27FC236}">
                <a16:creationId xmlns:a16="http://schemas.microsoft.com/office/drawing/2014/main" id="{E83F278C-429B-F23F-A1F1-708615015B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8410" y="1825625"/>
            <a:ext cx="3318510" cy="4424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919730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618D97-0B61-B7C6-51F8-DBB50519061D}"/>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E45D8590-1215-AF84-5E28-495381524E4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566549"/>
            <a:ext cx="12192000" cy="8572500"/>
          </a:xfrm>
          <a:prstGeom prst="rect">
            <a:avLst/>
          </a:prstGeom>
          <a:noFill/>
          <a:ln>
            <a:noFill/>
          </a:ln>
        </p:spPr>
      </p:pic>
      <p:sp>
        <p:nvSpPr>
          <p:cNvPr id="2" name="Title 1">
            <a:extLst>
              <a:ext uri="{FF2B5EF4-FFF2-40B4-BE49-F238E27FC236}">
                <a16:creationId xmlns:a16="http://schemas.microsoft.com/office/drawing/2014/main" id="{04E5E4B0-B77F-4B52-5D5C-BFAFA9982E59}"/>
              </a:ext>
            </a:extLst>
          </p:cNvPr>
          <p:cNvSpPr>
            <a:spLocks noGrp="1"/>
          </p:cNvSpPr>
          <p:nvPr>
            <p:ph type="ctrTitle"/>
          </p:nvPr>
        </p:nvSpPr>
        <p:spPr>
          <a:xfrm>
            <a:off x="1273215" y="711841"/>
            <a:ext cx="9664861" cy="4536627"/>
          </a:xfrm>
        </p:spPr>
        <p:txBody>
          <a:bodyPr>
            <a:normAutofit fontScale="90000"/>
          </a:bodyPr>
          <a:lstStyle/>
          <a:p>
            <a:br>
              <a:rPr lang="en-US" sz="6600" b="1" dirty="0">
                <a:solidFill>
                  <a:schemeClr val="bg1"/>
                </a:solidFill>
              </a:rPr>
            </a:br>
            <a:br>
              <a:rPr lang="en-US" sz="6600" b="1" dirty="0">
                <a:solidFill>
                  <a:schemeClr val="bg1"/>
                </a:solidFill>
              </a:rPr>
            </a:br>
            <a:br>
              <a:rPr lang="en-US" sz="6600" b="1" dirty="0">
                <a:solidFill>
                  <a:schemeClr val="bg1"/>
                </a:solidFill>
              </a:rPr>
            </a:br>
            <a:br>
              <a:rPr lang="en-US" sz="6600" b="1" dirty="0">
                <a:solidFill>
                  <a:schemeClr val="bg1"/>
                </a:solidFill>
              </a:rPr>
            </a:br>
            <a:r>
              <a:rPr lang="en-US" sz="6600" b="1" dirty="0">
                <a:solidFill>
                  <a:schemeClr val="bg1"/>
                </a:solidFill>
              </a:rPr>
              <a:t>Let’s take a few minutes to share your creative </a:t>
            </a:r>
            <a:br>
              <a:rPr lang="en-US" sz="6600" b="1" dirty="0">
                <a:solidFill>
                  <a:schemeClr val="bg1"/>
                </a:solidFill>
              </a:rPr>
            </a:br>
            <a:r>
              <a:rPr lang="en-US" sz="6600" b="1" dirty="0">
                <a:solidFill>
                  <a:schemeClr val="bg1"/>
                </a:solidFill>
              </a:rPr>
              <a:t>worship experiences…..  </a:t>
            </a:r>
            <a:br>
              <a:rPr lang="en-US" sz="6600" b="1" dirty="0">
                <a:solidFill>
                  <a:schemeClr val="bg1"/>
                </a:solidFill>
              </a:rPr>
            </a:br>
            <a:endParaRPr lang="en-US" sz="6600" b="1" dirty="0">
              <a:solidFill>
                <a:schemeClr val="bg1"/>
              </a:solidFill>
            </a:endParaRPr>
          </a:p>
        </p:txBody>
      </p:sp>
      <p:sp>
        <p:nvSpPr>
          <p:cNvPr id="3" name="Subtitle 2">
            <a:extLst>
              <a:ext uri="{FF2B5EF4-FFF2-40B4-BE49-F238E27FC236}">
                <a16:creationId xmlns:a16="http://schemas.microsoft.com/office/drawing/2014/main" id="{A05E8F90-2427-B5CB-3996-E71D69D07E22}"/>
              </a:ext>
            </a:extLst>
          </p:cNvPr>
          <p:cNvSpPr>
            <a:spLocks noGrp="1"/>
          </p:cNvSpPr>
          <p:nvPr>
            <p:ph type="subTitle" idx="1"/>
          </p:nvPr>
        </p:nvSpPr>
        <p:spPr>
          <a:xfrm rot="10800000" flipH="1" flipV="1">
            <a:off x="10667999" y="5949965"/>
            <a:ext cx="80865" cy="45719"/>
          </a:xfrm>
        </p:spPr>
        <p:txBody>
          <a:bodyPr>
            <a:normAutofit fontScale="25000" lnSpcReduction="20000"/>
          </a:bodyPr>
          <a:lstStyle/>
          <a:p>
            <a:endParaRPr lang="en-US" dirty="0">
              <a:solidFill>
                <a:schemeClr val="bg1"/>
              </a:solidFill>
            </a:endParaRPr>
          </a:p>
        </p:txBody>
      </p:sp>
    </p:spTree>
    <p:extLst>
      <p:ext uri="{BB962C8B-B14F-4D97-AF65-F5344CB8AC3E}">
        <p14:creationId xmlns:p14="http://schemas.microsoft.com/office/powerpoint/2010/main" val="18375578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934B19-9519-5E0B-9B08-49F10A393673}"/>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BF1B6EEB-5909-53E8-21F9-811256FC3DE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857250"/>
            <a:ext cx="12192000" cy="8572500"/>
          </a:xfrm>
          <a:prstGeom prst="rect">
            <a:avLst/>
          </a:prstGeom>
          <a:noFill/>
          <a:ln>
            <a:noFill/>
          </a:ln>
        </p:spPr>
      </p:pic>
      <p:sp>
        <p:nvSpPr>
          <p:cNvPr id="2" name="Title 1">
            <a:extLst>
              <a:ext uri="{FF2B5EF4-FFF2-40B4-BE49-F238E27FC236}">
                <a16:creationId xmlns:a16="http://schemas.microsoft.com/office/drawing/2014/main" id="{41D5550D-C6D3-9FB0-326D-42AB9B2AB639}"/>
              </a:ext>
            </a:extLst>
          </p:cNvPr>
          <p:cNvSpPr>
            <a:spLocks noGrp="1"/>
          </p:cNvSpPr>
          <p:nvPr>
            <p:ph type="ctrTitle"/>
          </p:nvPr>
        </p:nvSpPr>
        <p:spPr>
          <a:xfrm>
            <a:off x="1273215" y="711842"/>
            <a:ext cx="9664861" cy="3391383"/>
          </a:xfrm>
        </p:spPr>
        <p:txBody>
          <a:bodyPr>
            <a:normAutofit/>
          </a:bodyPr>
          <a:lstStyle/>
          <a:p>
            <a:r>
              <a:rPr lang="en-US" sz="6600" b="1" dirty="0">
                <a:solidFill>
                  <a:schemeClr val="bg1"/>
                </a:solidFill>
              </a:rPr>
              <a:t>Comments or Questions? </a:t>
            </a:r>
            <a:br>
              <a:rPr lang="en-US" sz="6600" b="1" dirty="0">
                <a:solidFill>
                  <a:schemeClr val="bg1"/>
                </a:solidFill>
              </a:rPr>
            </a:br>
            <a:r>
              <a:rPr lang="en-US" sz="6600" b="1" dirty="0">
                <a:solidFill>
                  <a:schemeClr val="bg1"/>
                </a:solidFill>
              </a:rPr>
              <a:t>Thank You!</a:t>
            </a:r>
            <a:br>
              <a:rPr lang="en-US" sz="6600" b="1" dirty="0">
                <a:solidFill>
                  <a:schemeClr val="bg1"/>
                </a:solidFill>
              </a:rPr>
            </a:br>
            <a:endParaRPr lang="en-US" sz="6600" b="1" dirty="0">
              <a:solidFill>
                <a:schemeClr val="bg1"/>
              </a:solidFill>
            </a:endParaRPr>
          </a:p>
        </p:txBody>
      </p:sp>
      <p:sp>
        <p:nvSpPr>
          <p:cNvPr id="3" name="Subtitle 2">
            <a:extLst>
              <a:ext uri="{FF2B5EF4-FFF2-40B4-BE49-F238E27FC236}">
                <a16:creationId xmlns:a16="http://schemas.microsoft.com/office/drawing/2014/main" id="{8CEAF7E1-7AFA-896C-97DD-C11B015F821C}"/>
              </a:ext>
            </a:extLst>
          </p:cNvPr>
          <p:cNvSpPr>
            <a:spLocks noGrp="1"/>
          </p:cNvSpPr>
          <p:nvPr>
            <p:ph type="subTitle" idx="1"/>
          </p:nvPr>
        </p:nvSpPr>
        <p:spPr>
          <a:xfrm rot="10800000" flipV="1">
            <a:off x="1524000" y="4103225"/>
            <a:ext cx="9144000" cy="2042933"/>
          </a:xfrm>
        </p:spPr>
        <p:txBody>
          <a:bodyPr>
            <a:normAutofit fontScale="85000" lnSpcReduction="20000"/>
          </a:bodyPr>
          <a:lstStyle/>
          <a:p>
            <a:endParaRPr lang="en-US" dirty="0">
              <a:solidFill>
                <a:schemeClr val="bg1"/>
              </a:solidFill>
            </a:endParaRPr>
          </a:p>
          <a:p>
            <a:r>
              <a:rPr lang="en-US" sz="2900" b="1" dirty="0">
                <a:solidFill>
                  <a:schemeClr val="bg1"/>
                </a:solidFill>
              </a:rPr>
              <a:t>Sarah Effken Purcell</a:t>
            </a:r>
          </a:p>
          <a:p>
            <a:r>
              <a:rPr lang="en-US" sz="2900" b="1" dirty="0">
                <a:solidFill>
                  <a:schemeClr val="bg1"/>
                </a:solidFill>
              </a:rPr>
              <a:t>sarah.effken.purcell@gmail.com</a:t>
            </a:r>
          </a:p>
          <a:p>
            <a:r>
              <a:rPr lang="en-US" sz="2900" b="1" dirty="0">
                <a:solidFill>
                  <a:schemeClr val="bg1"/>
                </a:solidFill>
              </a:rPr>
              <a:t>Nebraska Synod Council Member</a:t>
            </a:r>
          </a:p>
          <a:p>
            <a:r>
              <a:rPr lang="en-US" sz="2900" b="1" dirty="0">
                <a:solidFill>
                  <a:schemeClr val="bg1"/>
                </a:solidFill>
              </a:rPr>
              <a:t>Grace Lutheran Church, Cook, Nebraska</a:t>
            </a:r>
          </a:p>
        </p:txBody>
      </p:sp>
    </p:spTree>
    <p:extLst>
      <p:ext uri="{BB962C8B-B14F-4D97-AF65-F5344CB8AC3E}">
        <p14:creationId xmlns:p14="http://schemas.microsoft.com/office/powerpoint/2010/main" val="26892957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81770E-972C-BB37-CEB1-ED7C8E5B7147}"/>
              </a:ext>
            </a:extLst>
          </p:cNvPr>
          <p:cNvSpPr>
            <a:spLocks noGrp="1"/>
          </p:cNvSpPr>
          <p:nvPr>
            <p:ph type="title"/>
          </p:nvPr>
        </p:nvSpPr>
        <p:spPr/>
        <p:txBody>
          <a:bodyPr/>
          <a:lstStyle/>
          <a:p>
            <a:pPr algn="ctr"/>
            <a:r>
              <a:rPr lang="en-US" b="1" dirty="0"/>
              <a:t>Chalking the Door</a:t>
            </a:r>
          </a:p>
        </p:txBody>
      </p:sp>
      <p:pic>
        <p:nvPicPr>
          <p:cNvPr id="8" name="B2D5AF01-BEFD-40F5-B1C9-596F6AED7848">
            <a:extLst>
              <a:ext uri="{FF2B5EF4-FFF2-40B4-BE49-F238E27FC236}">
                <a16:creationId xmlns:a16="http://schemas.microsoft.com/office/drawing/2014/main" id="{C9CE4613-5D2D-DF47-3F8A-81174214A9BA}"/>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679523" y="1825625"/>
            <a:ext cx="5491455" cy="4118591"/>
          </a:xfrm>
          <a:prstGeom prst="rect">
            <a:avLst/>
          </a:prstGeom>
          <a:noFill/>
          <a:ln>
            <a:noFill/>
          </a:ln>
        </p:spPr>
      </p:pic>
      <p:pic>
        <p:nvPicPr>
          <p:cNvPr id="5" name="10F5ABF0-D075-4C2E-84C9-808EAEBFC34A">
            <a:extLst>
              <a:ext uri="{FF2B5EF4-FFF2-40B4-BE49-F238E27FC236}">
                <a16:creationId xmlns:a16="http://schemas.microsoft.com/office/drawing/2014/main" id="{1C83A49F-4843-62EB-5B00-492533070096}"/>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6452118" y="1825625"/>
            <a:ext cx="4901681" cy="4116271"/>
          </a:xfrm>
          <a:prstGeom prst="rect">
            <a:avLst/>
          </a:prstGeom>
          <a:noFill/>
          <a:ln>
            <a:noFill/>
          </a:ln>
        </p:spPr>
      </p:pic>
    </p:spTree>
    <p:extLst>
      <p:ext uri="{BB962C8B-B14F-4D97-AF65-F5344CB8AC3E}">
        <p14:creationId xmlns:p14="http://schemas.microsoft.com/office/powerpoint/2010/main" val="28749997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B44DA-7370-6419-8597-F0D29AB95312}"/>
              </a:ext>
            </a:extLst>
          </p:cNvPr>
          <p:cNvSpPr>
            <a:spLocks noGrp="1"/>
          </p:cNvSpPr>
          <p:nvPr>
            <p:ph type="title"/>
          </p:nvPr>
        </p:nvSpPr>
        <p:spPr/>
        <p:txBody>
          <a:bodyPr/>
          <a:lstStyle/>
          <a:p>
            <a:pPr algn="ctr"/>
            <a:r>
              <a:rPr lang="en-US" b="1" dirty="0"/>
              <a:t>Epiphany Star Words</a:t>
            </a:r>
          </a:p>
        </p:txBody>
      </p:sp>
      <p:sp>
        <p:nvSpPr>
          <p:cNvPr id="3" name="Content Placeholder 2">
            <a:extLst>
              <a:ext uri="{FF2B5EF4-FFF2-40B4-BE49-F238E27FC236}">
                <a16:creationId xmlns:a16="http://schemas.microsoft.com/office/drawing/2014/main" id="{7632CA58-48A3-C337-0E1B-4F450403DE25}"/>
              </a:ext>
            </a:extLst>
          </p:cNvPr>
          <p:cNvSpPr>
            <a:spLocks noGrp="1"/>
          </p:cNvSpPr>
          <p:nvPr>
            <p:ph sz="half" idx="1"/>
          </p:nvPr>
        </p:nvSpPr>
        <p:spPr>
          <a:xfrm>
            <a:off x="838200" y="1825625"/>
            <a:ext cx="4439856" cy="4351338"/>
          </a:xfrm>
        </p:spPr>
        <p:txBody>
          <a:bodyPr>
            <a:normAutofit fontScale="92500" lnSpcReduction="10000"/>
          </a:bodyPr>
          <a:lstStyle/>
          <a:p>
            <a:r>
              <a:rPr lang="en-US" dirty="0"/>
              <a:t>Our turn to be led by a star</a:t>
            </a:r>
          </a:p>
          <a:p>
            <a:r>
              <a:rPr lang="en-US" dirty="0"/>
              <a:t>Paper cutout with a word written on the star</a:t>
            </a:r>
          </a:p>
          <a:p>
            <a:r>
              <a:rPr lang="en-US" dirty="0"/>
              <a:t>Distribution? Our middle-school age children handed them out after church - they were face down in an offering plate</a:t>
            </a:r>
          </a:p>
          <a:p>
            <a:r>
              <a:rPr lang="en-US" dirty="0"/>
              <a:t>Guiding word for the year</a:t>
            </a:r>
          </a:p>
          <a:p>
            <a:r>
              <a:rPr lang="en-US" dirty="0"/>
              <a:t>Keep, trade, or pick another word</a:t>
            </a:r>
          </a:p>
        </p:txBody>
      </p:sp>
      <p:sp>
        <p:nvSpPr>
          <p:cNvPr id="4" name="Content Placeholder 3">
            <a:extLst>
              <a:ext uri="{FF2B5EF4-FFF2-40B4-BE49-F238E27FC236}">
                <a16:creationId xmlns:a16="http://schemas.microsoft.com/office/drawing/2014/main" id="{49F4C168-DE42-A2FD-E423-3E075CF6678E}"/>
              </a:ext>
            </a:extLst>
          </p:cNvPr>
          <p:cNvSpPr>
            <a:spLocks noGrp="1"/>
          </p:cNvSpPr>
          <p:nvPr>
            <p:ph sz="half" idx="2"/>
          </p:nvPr>
        </p:nvSpPr>
        <p:spPr>
          <a:xfrm>
            <a:off x="12934709" y="6458673"/>
            <a:ext cx="4252732" cy="1539152"/>
          </a:xfrm>
        </p:spPr>
        <p:txBody>
          <a:bodyPr>
            <a:normAutofit fontScale="92500" lnSpcReduction="10000"/>
          </a:bodyPr>
          <a:lstStyle/>
          <a:p>
            <a:endParaRPr lang="en-US" dirty="0"/>
          </a:p>
        </p:txBody>
      </p:sp>
      <p:pic>
        <p:nvPicPr>
          <p:cNvPr id="2050" name="C825E31A-8053-4FEE-B650-363F3EF43AAB" descr="IMG_0086.JPG">
            <a:extLst>
              <a:ext uri="{FF2B5EF4-FFF2-40B4-BE49-F238E27FC236}">
                <a16:creationId xmlns:a16="http://schemas.microsoft.com/office/drawing/2014/main" id="{91C5D0A0-43F2-3C7C-8C70-EE9EEF0053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0963" y="1825625"/>
            <a:ext cx="6088063"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083947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069EE-7A5A-9116-55BD-FE68981FC1FE}"/>
              </a:ext>
            </a:extLst>
          </p:cNvPr>
          <p:cNvSpPr>
            <a:spLocks noGrp="1"/>
          </p:cNvSpPr>
          <p:nvPr>
            <p:ph type="title"/>
          </p:nvPr>
        </p:nvSpPr>
        <p:spPr/>
        <p:txBody>
          <a:bodyPr/>
          <a:lstStyle/>
          <a:p>
            <a:pPr algn="ctr"/>
            <a:r>
              <a:rPr lang="en-US" b="1" dirty="0"/>
              <a:t>Baseball Opening Season</a:t>
            </a:r>
          </a:p>
        </p:txBody>
      </p:sp>
      <p:sp>
        <p:nvSpPr>
          <p:cNvPr id="3" name="Content Placeholder 2">
            <a:extLst>
              <a:ext uri="{FF2B5EF4-FFF2-40B4-BE49-F238E27FC236}">
                <a16:creationId xmlns:a16="http://schemas.microsoft.com/office/drawing/2014/main" id="{1972564A-D5BB-8E95-E755-6784BA4ED042}"/>
              </a:ext>
            </a:extLst>
          </p:cNvPr>
          <p:cNvSpPr>
            <a:spLocks noGrp="1"/>
          </p:cNvSpPr>
          <p:nvPr>
            <p:ph sz="half" idx="1"/>
          </p:nvPr>
        </p:nvSpPr>
        <p:spPr/>
        <p:txBody>
          <a:bodyPr>
            <a:normAutofit fontScale="92500"/>
          </a:bodyPr>
          <a:lstStyle/>
          <a:p>
            <a:pPr marL="0" indent="0">
              <a:buNone/>
            </a:pPr>
            <a:endParaRPr lang="en-US" dirty="0"/>
          </a:p>
          <a:p>
            <a:r>
              <a:rPr lang="en-US" dirty="0"/>
              <a:t>Be a member of team Jesus Christ </a:t>
            </a:r>
          </a:p>
          <a:p>
            <a:r>
              <a:rPr lang="en-US" dirty="0"/>
              <a:t>Sew “JC” on a baseball shirt </a:t>
            </a:r>
          </a:p>
          <a:p>
            <a:r>
              <a:rPr lang="en-US" dirty="0"/>
              <a:t>You play for the name on the front of the jersey, not the name on the back</a:t>
            </a:r>
          </a:p>
          <a:p>
            <a:r>
              <a:rPr lang="en-US" dirty="0"/>
              <a:t>“Being on Jesus’ team” could        be reflected in the sermon theme</a:t>
            </a:r>
          </a:p>
          <a:p>
            <a:pPr marL="0" indent="0">
              <a:buNone/>
            </a:pPr>
            <a:r>
              <a:rPr lang="en-US" dirty="0"/>
              <a:t>   </a:t>
            </a:r>
          </a:p>
        </p:txBody>
      </p:sp>
      <p:pic>
        <p:nvPicPr>
          <p:cNvPr id="5" name="AA53F7E8-5A33-4899-BAEF-4C4069849DD1">
            <a:extLst>
              <a:ext uri="{FF2B5EF4-FFF2-40B4-BE49-F238E27FC236}">
                <a16:creationId xmlns:a16="http://schemas.microsoft.com/office/drawing/2014/main" id="{D6F8F710-855C-E6DD-928F-D0C5F94DF6D5}"/>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640402" y="1825625"/>
            <a:ext cx="4146025" cy="4351338"/>
          </a:xfrm>
          <a:prstGeom prst="rect">
            <a:avLst/>
          </a:prstGeom>
          <a:noFill/>
          <a:ln>
            <a:noFill/>
          </a:ln>
        </p:spPr>
      </p:pic>
    </p:spTree>
    <p:extLst>
      <p:ext uri="{BB962C8B-B14F-4D97-AF65-F5344CB8AC3E}">
        <p14:creationId xmlns:p14="http://schemas.microsoft.com/office/powerpoint/2010/main" val="7827268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5027B0-1A72-27F8-C93C-776DE16E84D0}"/>
              </a:ext>
            </a:extLst>
          </p:cNvPr>
          <p:cNvSpPr>
            <a:spLocks noGrp="1"/>
          </p:cNvSpPr>
          <p:nvPr>
            <p:ph type="title"/>
          </p:nvPr>
        </p:nvSpPr>
        <p:spPr/>
        <p:txBody>
          <a:bodyPr/>
          <a:lstStyle/>
          <a:p>
            <a:pPr algn="ctr"/>
            <a:r>
              <a:rPr lang="en-US" b="1" dirty="0"/>
              <a:t>Seed, Soil, and Water Blessings</a:t>
            </a:r>
          </a:p>
        </p:txBody>
      </p:sp>
      <p:pic>
        <p:nvPicPr>
          <p:cNvPr id="5" name="1537FC8F-F9CD-4A15-9A46-2E607714F51D">
            <a:extLst>
              <a:ext uri="{FF2B5EF4-FFF2-40B4-BE49-F238E27FC236}">
                <a16:creationId xmlns:a16="http://schemas.microsoft.com/office/drawing/2014/main" id="{63CF046C-FFC2-8F3A-48AB-3A1AEB2FF254}"/>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bwMode="auto">
          <a:xfrm>
            <a:off x="1885635" y="1825625"/>
            <a:ext cx="3086730" cy="4351338"/>
          </a:xfrm>
          <a:prstGeom prst="rect">
            <a:avLst/>
          </a:prstGeom>
          <a:noFill/>
          <a:ln>
            <a:noFill/>
          </a:ln>
        </p:spPr>
      </p:pic>
      <p:pic>
        <p:nvPicPr>
          <p:cNvPr id="6" name="CF9B0B22-51BF-4042-9F99-EA7320B1C609">
            <a:extLst>
              <a:ext uri="{FF2B5EF4-FFF2-40B4-BE49-F238E27FC236}">
                <a16:creationId xmlns:a16="http://schemas.microsoft.com/office/drawing/2014/main" id="{9F15AD4F-13E0-DC78-960A-387ED42F3D8A}"/>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6096000" y="1846057"/>
            <a:ext cx="5181600" cy="3902392"/>
          </a:xfrm>
          <a:prstGeom prst="rect">
            <a:avLst/>
          </a:prstGeom>
          <a:noFill/>
          <a:ln>
            <a:noFill/>
          </a:ln>
        </p:spPr>
      </p:pic>
    </p:spTree>
    <p:extLst>
      <p:ext uri="{BB962C8B-B14F-4D97-AF65-F5344CB8AC3E}">
        <p14:creationId xmlns:p14="http://schemas.microsoft.com/office/powerpoint/2010/main" val="38772641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7C5E4-C16C-090A-FF89-F199CD2AE389}"/>
              </a:ext>
            </a:extLst>
          </p:cNvPr>
          <p:cNvSpPr>
            <a:spLocks noGrp="1"/>
          </p:cNvSpPr>
          <p:nvPr>
            <p:ph type="title"/>
          </p:nvPr>
        </p:nvSpPr>
        <p:spPr/>
        <p:txBody>
          <a:bodyPr/>
          <a:lstStyle/>
          <a:p>
            <a:pPr algn="ctr"/>
            <a:r>
              <a:rPr lang="en-US" b="1" dirty="0"/>
              <a:t>Maundy Thursday</a:t>
            </a:r>
          </a:p>
        </p:txBody>
      </p:sp>
      <p:sp>
        <p:nvSpPr>
          <p:cNvPr id="3" name="Content Placeholder 2">
            <a:extLst>
              <a:ext uri="{FF2B5EF4-FFF2-40B4-BE49-F238E27FC236}">
                <a16:creationId xmlns:a16="http://schemas.microsoft.com/office/drawing/2014/main" id="{F78CF4BE-0AC6-8B28-EBAF-8B413DE9F2F7}"/>
              </a:ext>
            </a:extLst>
          </p:cNvPr>
          <p:cNvSpPr>
            <a:spLocks noGrp="1"/>
          </p:cNvSpPr>
          <p:nvPr>
            <p:ph sz="half" idx="1"/>
          </p:nvPr>
        </p:nvSpPr>
        <p:spPr>
          <a:xfrm>
            <a:off x="12289349" y="6667654"/>
            <a:ext cx="45719" cy="45719"/>
          </a:xfrm>
        </p:spPr>
        <p:txBody>
          <a:bodyPr>
            <a:normAutofit fontScale="25000" lnSpcReduction="20000"/>
          </a:bodyPr>
          <a:lstStyle/>
          <a:p>
            <a:endParaRPr lang="en-US" dirty="0"/>
          </a:p>
        </p:txBody>
      </p:sp>
      <p:sp>
        <p:nvSpPr>
          <p:cNvPr id="4" name="Content Placeholder 3">
            <a:extLst>
              <a:ext uri="{FF2B5EF4-FFF2-40B4-BE49-F238E27FC236}">
                <a16:creationId xmlns:a16="http://schemas.microsoft.com/office/drawing/2014/main" id="{80D5435E-A370-039B-3223-AB57DEC8E42E}"/>
              </a:ext>
            </a:extLst>
          </p:cNvPr>
          <p:cNvSpPr>
            <a:spLocks noGrp="1"/>
          </p:cNvSpPr>
          <p:nvPr>
            <p:ph sz="half" idx="2"/>
          </p:nvPr>
        </p:nvSpPr>
        <p:spPr>
          <a:xfrm flipH="1" flipV="1">
            <a:off x="12227766" y="6336418"/>
            <a:ext cx="107302" cy="87708"/>
          </a:xfrm>
        </p:spPr>
        <p:txBody>
          <a:bodyPr>
            <a:normAutofit fontScale="25000" lnSpcReduction="20000"/>
          </a:bodyPr>
          <a:lstStyle/>
          <a:p>
            <a:endParaRPr lang="en-US" dirty="0"/>
          </a:p>
        </p:txBody>
      </p:sp>
      <p:pic>
        <p:nvPicPr>
          <p:cNvPr id="1026" name="016A4A0B-0047-4968-B700-C1D13966D0E1" descr="IMG_1885.jpg">
            <a:extLst>
              <a:ext uri="{FF2B5EF4-FFF2-40B4-BE49-F238E27FC236}">
                <a16:creationId xmlns:a16="http://schemas.microsoft.com/office/drawing/2014/main" id="{ADDA6697-7863-DC5F-64BB-E38EACD4D8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03453" y="1825625"/>
            <a:ext cx="3306770" cy="4409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71982C20-8DC2-4896-A07A-48DFDC421194" descr="IMG_1890.jpg">
            <a:extLst>
              <a:ext uri="{FF2B5EF4-FFF2-40B4-BE49-F238E27FC236}">
                <a16:creationId xmlns:a16="http://schemas.microsoft.com/office/drawing/2014/main" id="{1946281A-7FCD-8AB0-A3CB-BF1878985E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1293" y="1825624"/>
            <a:ext cx="3306769" cy="440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1E74DDAB-A78B-47A8-93C7-E78078D24094" descr="IMG_1876.jpg">
            <a:extLst>
              <a:ext uri="{FF2B5EF4-FFF2-40B4-BE49-F238E27FC236}">
                <a16:creationId xmlns:a16="http://schemas.microsoft.com/office/drawing/2014/main" id="{2D3FEB1B-B980-113F-3356-C296BAA72AE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15614" y="1825624"/>
            <a:ext cx="3306771" cy="4409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427776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730ED-DFDF-8114-4623-22EF56D71302}"/>
              </a:ext>
            </a:extLst>
          </p:cNvPr>
          <p:cNvSpPr>
            <a:spLocks noGrp="1"/>
          </p:cNvSpPr>
          <p:nvPr>
            <p:ph type="title"/>
          </p:nvPr>
        </p:nvSpPr>
        <p:spPr/>
        <p:txBody>
          <a:bodyPr/>
          <a:lstStyle/>
          <a:p>
            <a:pPr algn="ctr"/>
            <a:r>
              <a:rPr lang="en-US" b="1" dirty="0"/>
              <a:t>Holy Humor Sunday</a:t>
            </a:r>
          </a:p>
        </p:txBody>
      </p:sp>
      <p:sp>
        <p:nvSpPr>
          <p:cNvPr id="3" name="Content Placeholder 2">
            <a:extLst>
              <a:ext uri="{FF2B5EF4-FFF2-40B4-BE49-F238E27FC236}">
                <a16:creationId xmlns:a16="http://schemas.microsoft.com/office/drawing/2014/main" id="{34A791CE-F559-8F4E-8014-D6757F37B84B}"/>
              </a:ext>
            </a:extLst>
          </p:cNvPr>
          <p:cNvSpPr>
            <a:spLocks noGrp="1"/>
          </p:cNvSpPr>
          <p:nvPr>
            <p:ph sz="half" idx="1"/>
          </p:nvPr>
        </p:nvSpPr>
        <p:spPr/>
        <p:txBody>
          <a:bodyPr>
            <a:normAutofit lnSpcReduction="10000"/>
          </a:bodyPr>
          <a:lstStyle/>
          <a:p>
            <a:r>
              <a:rPr lang="en-US" dirty="0"/>
              <a:t>Most Christians would agree that joy and laughter are important.</a:t>
            </a:r>
          </a:p>
          <a:p>
            <a:r>
              <a:rPr lang="en-US" dirty="0"/>
              <a:t>However, many people grow up worshiping in sanctuaries where laughter is frowned upon. </a:t>
            </a:r>
          </a:p>
          <a:p>
            <a:r>
              <a:rPr lang="en-US" dirty="0"/>
              <a:t>Joy and laughter can lead us to healing. </a:t>
            </a:r>
          </a:p>
          <a:p>
            <a:r>
              <a:rPr lang="en-US" dirty="0"/>
              <a:t>God’s grace can also come to us in the form of humor that helps us make it through another day.</a:t>
            </a:r>
          </a:p>
        </p:txBody>
      </p:sp>
      <p:pic>
        <p:nvPicPr>
          <p:cNvPr id="6" name="Content Placeholder 5">
            <a:extLst>
              <a:ext uri="{FF2B5EF4-FFF2-40B4-BE49-F238E27FC236}">
                <a16:creationId xmlns:a16="http://schemas.microsoft.com/office/drawing/2014/main" id="{4540D1F7-A446-BDD8-149A-29667128C6BE}"/>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72200" y="1825625"/>
            <a:ext cx="5181600" cy="3886200"/>
          </a:xfrm>
        </p:spPr>
      </p:pic>
    </p:spTree>
    <p:extLst>
      <p:ext uri="{BB962C8B-B14F-4D97-AF65-F5344CB8AC3E}">
        <p14:creationId xmlns:p14="http://schemas.microsoft.com/office/powerpoint/2010/main" val="7539959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a:extLst>
            <a:ext uri="{FF2B5EF4-FFF2-40B4-BE49-F238E27FC236}">
              <a16:creationId xmlns:a16="http://schemas.microsoft.com/office/drawing/2014/main" id="{85C2E6CD-2130-5418-FFE8-B795B88290C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2FB0E60-C102-94B6-9330-B475DB27D11B}"/>
              </a:ext>
            </a:extLst>
          </p:cNvPr>
          <p:cNvSpPr>
            <a:spLocks noGrp="1"/>
          </p:cNvSpPr>
          <p:nvPr>
            <p:ph type="title"/>
          </p:nvPr>
        </p:nvSpPr>
        <p:spPr/>
        <p:txBody>
          <a:bodyPr/>
          <a:lstStyle/>
          <a:p>
            <a:pPr algn="ctr"/>
            <a:r>
              <a:rPr lang="en-US" b="1" dirty="0"/>
              <a:t>Blessing the Backpacks</a:t>
            </a:r>
          </a:p>
        </p:txBody>
      </p:sp>
      <p:sp>
        <p:nvSpPr>
          <p:cNvPr id="3" name="Content Placeholder 2">
            <a:extLst>
              <a:ext uri="{FF2B5EF4-FFF2-40B4-BE49-F238E27FC236}">
                <a16:creationId xmlns:a16="http://schemas.microsoft.com/office/drawing/2014/main" id="{3D7191EF-CE32-24D0-B76B-C295C60C9865}"/>
              </a:ext>
            </a:extLst>
          </p:cNvPr>
          <p:cNvSpPr>
            <a:spLocks noGrp="1"/>
          </p:cNvSpPr>
          <p:nvPr>
            <p:ph sz="half" idx="1"/>
          </p:nvPr>
        </p:nvSpPr>
        <p:spPr/>
        <p:txBody>
          <a:bodyPr/>
          <a:lstStyle/>
          <a:p>
            <a:r>
              <a:rPr lang="en-US" dirty="0"/>
              <a:t>Start the school year off with      a Blessing of the Backpacks Sunday.</a:t>
            </a:r>
          </a:p>
          <a:p>
            <a:r>
              <a:rPr lang="en-US" dirty="0"/>
              <a:t>Great for blessing backpacks     of students of all ages and  teachers</a:t>
            </a:r>
          </a:p>
        </p:txBody>
      </p:sp>
      <p:sp>
        <p:nvSpPr>
          <p:cNvPr id="4" name="Content Placeholder 3">
            <a:extLst>
              <a:ext uri="{FF2B5EF4-FFF2-40B4-BE49-F238E27FC236}">
                <a16:creationId xmlns:a16="http://schemas.microsoft.com/office/drawing/2014/main" id="{74E04734-0179-D177-14E3-77D74F74FAE5}"/>
              </a:ext>
            </a:extLst>
          </p:cNvPr>
          <p:cNvSpPr>
            <a:spLocks noGrp="1"/>
          </p:cNvSpPr>
          <p:nvPr>
            <p:ph sz="half" idx="2"/>
          </p:nvPr>
        </p:nvSpPr>
        <p:spPr>
          <a:xfrm>
            <a:off x="15798248" y="5764696"/>
            <a:ext cx="1908124" cy="2233128"/>
          </a:xfrm>
        </p:spPr>
        <p:txBody>
          <a:bodyPr/>
          <a:lstStyle/>
          <a:p>
            <a:endParaRPr lang="en-US" dirty="0"/>
          </a:p>
        </p:txBody>
      </p:sp>
      <p:pic>
        <p:nvPicPr>
          <p:cNvPr id="1027" name="A7A4BA82-D287-4AB2-9114-879C208F98D4" descr="IMG_0097.jpg">
            <a:extLst>
              <a:ext uri="{FF2B5EF4-FFF2-40B4-BE49-F238E27FC236}">
                <a16:creationId xmlns:a16="http://schemas.microsoft.com/office/drawing/2014/main" id="{8C95105E-9062-BDB8-D850-BE68256D53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87817" y="1825625"/>
            <a:ext cx="3955775" cy="4488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274224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F46216B-77A9-411A-B9D3-5023FCB702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6122</TotalTime>
  <Words>1524</Words>
  <Application>Microsoft Macintosh PowerPoint</Application>
  <PresentationFormat>Widescreen</PresentationFormat>
  <Paragraphs>149</Paragraphs>
  <Slides>21</Slides>
  <Notes>19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Arial</vt:lpstr>
      <vt:lpstr>Calibri</vt:lpstr>
      <vt:lpstr>Calibri Light</vt:lpstr>
      <vt:lpstr>Cambria</vt:lpstr>
      <vt:lpstr>Office Theme</vt:lpstr>
      <vt:lpstr>Imagining Creative Ideas  for Use  in Worship</vt:lpstr>
      <vt:lpstr> Happy New Year!</vt:lpstr>
      <vt:lpstr>Chalking the Door</vt:lpstr>
      <vt:lpstr>Epiphany Star Words</vt:lpstr>
      <vt:lpstr>Baseball Opening Season</vt:lpstr>
      <vt:lpstr>Seed, Soil, and Water Blessings</vt:lpstr>
      <vt:lpstr>Maundy Thursday</vt:lpstr>
      <vt:lpstr>Holy Humor Sunday</vt:lpstr>
      <vt:lpstr>Blessing the Backpacks</vt:lpstr>
      <vt:lpstr>Community Partnerships</vt:lpstr>
      <vt:lpstr>Highlighting Confirmation Student’s Bibles</vt:lpstr>
      <vt:lpstr>Blessing the Animals </vt:lpstr>
      <vt:lpstr>All Hallow’s Eve Service</vt:lpstr>
      <vt:lpstr>Reformation Sunday Festival</vt:lpstr>
      <vt:lpstr>Taizé Service of Prayer</vt:lpstr>
      <vt:lpstr>Prayer Stations</vt:lpstr>
      <vt:lpstr>An Offering Idea</vt:lpstr>
      <vt:lpstr>Legos in Worship</vt:lpstr>
      <vt:lpstr>Carols and Lessons Sunday</vt:lpstr>
      <vt:lpstr>    Let’s take a few minutes to share your creative  worship experiences…..   </vt:lpstr>
      <vt:lpstr>Comments or Questions?  Thank You!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Sarah Purcell</dc:creator>
  <cp:lastModifiedBy>Amy Woods</cp:lastModifiedBy>
  <cp:revision>4</cp:revision>
  <dcterms:created xsi:type="dcterms:W3CDTF">2025-02-14T03:36:42Z</dcterms:created>
  <dcterms:modified xsi:type="dcterms:W3CDTF">2025-06-04T17:37:17Z</dcterms:modified>
</cp:coreProperties>
</file>