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inNotes" initial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0"/>
  </p:normalViewPr>
  <p:slideViewPr>
    <p:cSldViewPr snapToGrid="0">
      <p:cViewPr varScale="1">
        <p:scale>
          <a:sx n="113" d="100"/>
          <a:sy n="113" d="100"/>
        </p:scale>
        <p:origin x="5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4-08T12:14:09.921" idx="1">
    <p:pos x="10" y="10"/>
    <p:text>17. Bonding &amp; Sharing
What happens when you share your highs and lows with a caring friend? What happens when you know you have been heard? What happens when someone speaks on your behalf before God and others? What happens when you hold hands, huddle up, touch one another and hear your name mentioned in prayer? 
Here's the science: Every time you engage in the FAITH 5 within a caring community, a host of healthy stress-busting, immune-bolstering chemicals release their healing powers to the brain. Chief among these chemicals is the neurotransmitter dopamine. Dopamine is the main “upper” in your central nervous system. It gives you energy, helps you feel pleasure, stimulates growth, and helps nerve cells grow by leaps and bounds. When you feel safe, valued and loved in the group, your serotonin levels get into balance, giving you a state of well-being that helps moderate moods and actions.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0-04-10T06:25:11.312" idx="2">
    <p:pos x="10" y="10"/>
    <p:text>13. Sign Language &amp; Scripture
Why sign language while you teach the Scriptures? 
There are a thousand good reasons for adding muscle memory to your learning arsenal. Maybe a million. Movement connects hemispheres of the brain together, solidifying memories. More than that, movement connects nerves in the brain with nerves all over the body. It increases circulation, improving blood flow to the brain and pumping norepinephrine – the memory fixative  – throughout the body. In the brain, this chemical expands the capillaries, increases blood flow, and accentuates alertness. It also floods the thalamus, the brain’s sorting station, and helps you organize your thoughts. Epinephrine gears up the whole body and focuses the brain. 
Sign language is all about patterns. It creates motion with meaning and connects multiple areas of the brain and body all at once. Like learning to ride a bicycle, once sign language is mastered, it is rarely forgotten. It appears that this “skill memory” has an unlimited storage capability in the brain and is among the most easily retrieved of all long-term memories. Why is this so?
There is a barrier between the blood and the brain. It’s called the “blood-brain barrier.” (Creative, huh?) There are only two natural molecules small enough to make it through this barrier: oxygen and glucose. Singing and signing at the same time floods the brain with both.</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0-04-08T12:14:09.921" idx="3">
    <p:pos x="10" y="10"/>
    <p:text>17. Bonding &amp; Sharing
What happens when you share your highs and lows with a caring friend? What happens when you know you have been heard? What happens when someone speaks on your behalf before God and others? What happens when you hold hands, huddle up, touch one another and hear your name mentioned in prayer? 
Here's the science: Every time you engage in the FAITH 5 within a caring community, a host of healthy stress-busting, immune-bolstering chemicals release their healing powers to the brain. Chief among these chemicals is the neurotransmitter dopamine. Dopamine is the main “upper” in your central nervous system. It gives you energy, helps you feel pleasure, stimulates growth, and helps nerve cells grow by leaps and bounds. When you feel safe, valued and loved in the group, your serotonin levels get into balance, giving you a state of well-being that helps moderate moods and actions. 
</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0-04-08T12:15:15.843" idx="4">
    <p:pos x="20" y="10"/>
    <p:text>23. Blessing and Well-Being
Aside from the spiritual aspects of blessing, the body gains immensely from the touch, the emotional connection, and the well-being generated by this ritual.
Don’t let anyone leave without multiple blessings. This closing act will bond groups, pump dopamine into their bodies, bolster their immune systems and leave them wanting to come back for more. Not a bad way to end Bible Song.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143000" y="685800"/>
            <a:ext cx="4572000" cy="3429000"/>
          </a:xfrm>
          <a:prstGeom prst="rect">
            <a:avLst/>
          </a:prstGeom>
        </p:spPr>
        <p:txBody>
          <a:bodyPr/>
          <a:lstStyle/>
          <a:p>
            <a:endParaRPr/>
          </a:p>
        </p:txBody>
      </p:sp>
      <p:sp>
        <p:nvSpPr>
          <p:cNvPr id="173" name="Shape 1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aithink.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aithink.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pPr marL="362480" indent="-362480">
              <a:defRPr sz="2400" b="1"/>
            </a:pPr>
            <a:r>
              <a:t>A. Bible Time</a:t>
            </a:r>
          </a:p>
          <a:p>
            <a:pPr marL="241653" indent="-241653"/>
            <a:r>
              <a:t>Choose one or more of the following to unveil the theme verse:</a:t>
            </a:r>
          </a:p>
          <a:p>
            <a:pPr marL="241653" indent="-241653"/>
            <a:endParaRPr/>
          </a:p>
          <a:p>
            <a:pPr marL="241653" indent="-241653">
              <a:buSzPct val="100000"/>
              <a:buFont typeface="Arial"/>
              <a:buChar char="•"/>
              <a:defRPr b="1"/>
            </a:pPr>
            <a:r>
              <a:t>READ</a:t>
            </a:r>
            <a:r>
              <a:rPr b="0"/>
              <a:t> the verse together aloud. Invite guests to chant it back and forth responsively or whisper it with you. This will begin the process of sinking the Scriptures into their minds.</a:t>
            </a:r>
            <a:br>
              <a:rPr b="0"/>
            </a:br>
            <a:endParaRPr b="0"/>
          </a:p>
          <a:p>
            <a:pPr marL="241653" indent="-241653">
              <a:buSzPct val="100000"/>
              <a:buFont typeface="Arial"/>
              <a:buChar char="•"/>
              <a:defRPr b="1"/>
            </a:pPr>
            <a:r>
              <a:t>TEACH</a:t>
            </a:r>
            <a:r>
              <a:rPr b="0"/>
              <a:t> the sign language live, with the Video DVD Sign Language Tutorial, or with Christy Smith at </a:t>
            </a:r>
            <a:r>
              <a:rPr b="0" u="sng">
                <a:solidFill>
                  <a:srgbClr val="0563C1"/>
                </a:solidFill>
                <a:uFill>
                  <a:solidFill>
                    <a:srgbClr val="0563C1"/>
                  </a:solidFill>
                </a:uFill>
                <a:hlinkClick r:id="rId3"/>
              </a:rPr>
              <a:t>www.faithink.com</a:t>
            </a:r>
            <a:r>
              <a:rPr b="0"/>
              <a:t>, FINKlink WS01.</a:t>
            </a:r>
            <a:br>
              <a:rPr b="0"/>
            </a:br>
            <a:endParaRPr b="0"/>
          </a:p>
          <a:p>
            <a:pPr marL="241653" indent="-241653">
              <a:buSzPct val="100000"/>
              <a:buFont typeface="Arial"/>
              <a:buChar char="•"/>
              <a:defRPr b="1"/>
            </a:pPr>
            <a:r>
              <a:t>SIGN </a:t>
            </a:r>
            <a:r>
              <a:rPr b="0"/>
              <a:t>the verse three times while reading it as a group.</a:t>
            </a:r>
          </a:p>
          <a:p>
            <a:pPr marL="241653" indent="-241653">
              <a:buSzPct val="100000"/>
              <a:buFont typeface="Arial"/>
              <a:buChar char="•"/>
              <a:defRPr b="1"/>
            </a:pPr>
            <a:endParaRPr b="0"/>
          </a:p>
          <a:p>
            <a:pPr marL="241653" indent="-241653">
              <a:buSzPct val="100000"/>
              <a:buFont typeface="Arial"/>
              <a:buChar char="•"/>
              <a:defRPr b="1"/>
            </a:pPr>
            <a:r>
              <a:t>FACE</a:t>
            </a:r>
            <a:r>
              <a:rPr b="0"/>
              <a:t> a partner and try to sign the verse silently while “mouthing” the words.</a:t>
            </a:r>
          </a:p>
          <a:p>
            <a:pPr marL="241653" indent="-241653">
              <a:defRPr b="1" i="1"/>
            </a:pPr>
            <a:endParaRPr b="0"/>
          </a:p>
          <a:p>
            <a:pPr marL="241653" indent="-241653">
              <a:defRPr b="1" i="1"/>
            </a:pPr>
            <a:r>
              <a:t>ASSIGNED LEADER: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pPr>
              <a:defRPr sz="1600" b="1"/>
            </a:pPr>
            <a:r>
              <a:t>Opening Prayer Slide 1 </a:t>
            </a:r>
            <a:r>
              <a:rPr sz="1200" b="0"/>
              <a:t>(Click to advance)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pPr>
              <a:defRPr sz="1600" b="1"/>
            </a:pPr>
            <a:r>
              <a:t>Opening Prayer Slide 2 </a:t>
            </a:r>
            <a:r>
              <a:rPr sz="1200" b="0"/>
              <a:t>(Click to advance)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pPr>
              <a:defRPr sz="1600" b="1"/>
            </a:pPr>
            <a:r>
              <a:t>Opening Prayer Slide 3 </a:t>
            </a:r>
            <a:r>
              <a:rPr sz="1200" b="0"/>
              <a:t>(Click to advance)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a:defRPr sz="1600" b="1"/>
            </a:pPr>
            <a:r>
              <a:t>Opening Prayer Slide 4 </a:t>
            </a:r>
            <a:r>
              <a:rPr sz="1200" b="0"/>
              <a:t>(Click to advance)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a:defRPr sz="2400" b="1"/>
            </a:pPr>
            <a:r>
              <a:t>P. Blessing</a:t>
            </a:r>
          </a:p>
          <a:p>
            <a:pPr>
              <a:defRPr b="1"/>
            </a:pPr>
            <a:endParaRPr/>
          </a:p>
          <a:p>
            <a:pPr marL="241653" indent="-241653">
              <a:buSzPct val="100000"/>
              <a:buAutoNum type="arabicPeriod"/>
              <a:defRPr b="1"/>
            </a:pPr>
            <a:r>
              <a:t>INVITE </a:t>
            </a:r>
            <a:r>
              <a:rPr b="0"/>
              <a:t>each person to bless six others before they leave. </a:t>
            </a:r>
          </a:p>
          <a:p>
            <a:pPr marL="241653" indent="-241653">
              <a:buSzPct val="100000"/>
              <a:buAutoNum type="arabicPeriod"/>
              <a:defRPr b="1"/>
            </a:pPr>
            <a:r>
              <a:t>TRACE</a:t>
            </a:r>
            <a:r>
              <a:rPr b="0"/>
              <a:t> the sign of the cross on your neighbor’s forehead or open palm, state their name, and use the words on this slide as the blessing. </a:t>
            </a:r>
          </a:p>
          <a:p>
            <a:pPr marL="241653" indent="-241653">
              <a:buSzPct val="100000"/>
              <a:buAutoNum type="arabicPeriod"/>
              <a:defRPr b="1"/>
            </a:pPr>
            <a:r>
              <a:t>ENCOURAGE </a:t>
            </a:r>
            <a:r>
              <a:rPr b="0"/>
              <a:t>guests to bring this theme home and share the FAITH 5 every night this week. Games, songs and American Sign Language for today’s verse can be found at </a:t>
            </a:r>
            <a:r>
              <a:rPr b="0" u="sng">
                <a:solidFill>
                  <a:srgbClr val="0563C1"/>
                </a:solidFill>
                <a:uFill>
                  <a:solidFill>
                    <a:srgbClr val="0563C1"/>
                  </a:solidFill>
                </a:uFill>
                <a:hlinkClick r:id="rId3"/>
              </a:rPr>
              <a:t>www.faithink.com</a:t>
            </a:r>
            <a:r>
              <a:rPr b="0"/>
              <a:t>, FINKlink WS01. This lesson is also found in the Bible Song journal.</a:t>
            </a:r>
          </a:p>
          <a:p>
            <a:endParaRPr b="0"/>
          </a:p>
          <a:p>
            <a:pPr>
              <a:defRPr b="1" i="1"/>
            </a:pPr>
            <a:r>
              <a:t>ASSIGNED LEADER:</a:t>
            </a:r>
          </a:p>
          <a:p>
            <a:endParaRPr/>
          </a:p>
          <a:p>
            <a:pPr>
              <a:defRPr b="1" i="1"/>
            </a:pPr>
            <a:r>
              <a:t>Idea: Shell Blessing</a:t>
            </a:r>
            <a:r>
              <a:rPr b="0"/>
              <a:t> </a:t>
            </a:r>
          </a:p>
          <a:p>
            <a:pPr>
              <a:defRPr i="1"/>
            </a:pPr>
            <a:r>
              <a:t>Place a baptismal font or a clear basin of water up front. You will need one seashell for each small group. Invite one person from each group up front for a blessing. A leader dips a seashell in the basin, then traces a cross on the person’s forehead with water from the shell, using the words from this week’s blessing. The blessed person then returns to their small group using the shell and water to bless each member.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p>
            <a:r>
              <a:t>Ble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bg>
      <p:bgPr>
        <a:solidFill>
          <a:srgbClr val="FFD966"/>
        </a:solidFill>
        <a:effectLst/>
      </p:bgPr>
    </p:bg>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9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D966"/>
        </a:solidFill>
        <a:effectLst/>
      </p:bgPr>
    </p:bg>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FFD966"/>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1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bg>
      <p:bgPr>
        <a:solidFill>
          <a:srgbClr val="FFD966"/>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bg>
      <p:bgPr>
        <a:solidFill>
          <a:srgbClr val="FFD966"/>
        </a:solid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12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bg>
      <p:bgPr>
        <a:solidFill>
          <a:srgbClr val="FFD966"/>
        </a:solidFill>
        <a:effectLst/>
      </p:bgPr>
    </p:bg>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bg>
      <p:bgPr>
        <a:solidFill>
          <a:srgbClr val="FFD966"/>
        </a:solidFill>
        <a:effectLst/>
      </p:bgPr>
    </p:bg>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FFD966"/>
        </a:solidFill>
        <a:effectLst/>
      </p:bgPr>
    </p:bg>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5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FFD966"/>
        </a:solidFill>
        <a:effectLst/>
      </p:bgPr>
    </p:bg>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64"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6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comments" Target="../comments/commen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comments" Target="../comments/commen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75B6"/>
        </a:solidFill>
        <a:effectLst/>
      </p:bgPr>
    </p:bg>
    <p:spTree>
      <p:nvGrpSpPr>
        <p:cNvPr id="1" name=""/>
        <p:cNvGrpSpPr/>
        <p:nvPr/>
      </p:nvGrpSpPr>
      <p:grpSpPr>
        <a:xfrm>
          <a:off x="0" y="0"/>
          <a:ext cx="0" cy="0"/>
          <a:chOff x="0" y="0"/>
          <a:chExt cx="0" cy="0"/>
        </a:xfrm>
      </p:grpSpPr>
      <p:pic>
        <p:nvPicPr>
          <p:cNvPr id="175" name="Picture 8" descr="Picture 8"/>
          <p:cNvPicPr>
            <a:picLocks noChangeAspect="1"/>
          </p:cNvPicPr>
          <p:nvPr/>
        </p:nvPicPr>
        <p:blipFill>
          <a:blip r:embed="rId2"/>
          <a:stretch>
            <a:fillRect/>
          </a:stretch>
        </p:blipFill>
        <p:spPr>
          <a:xfrm>
            <a:off x="3866912" y="94842"/>
            <a:ext cx="4471054" cy="3095184"/>
          </a:xfrm>
          <a:prstGeom prst="rect">
            <a:avLst/>
          </a:prstGeom>
          <a:ln w="12700">
            <a:miter lim="400000"/>
          </a:ln>
        </p:spPr>
      </p:pic>
      <p:sp>
        <p:nvSpPr>
          <p:cNvPr id="176" name="Title 1"/>
          <p:cNvSpPr txBox="1">
            <a:spLocks noGrp="1"/>
          </p:cNvSpPr>
          <p:nvPr>
            <p:ph type="ctrTitle"/>
          </p:nvPr>
        </p:nvSpPr>
        <p:spPr>
          <a:xfrm>
            <a:off x="1159285" y="3284868"/>
            <a:ext cx="9886310" cy="1937786"/>
          </a:xfrm>
          <a:prstGeom prst="rect">
            <a:avLst/>
          </a:prstGeom>
          <a:solidFill>
            <a:srgbClr val="92D050"/>
          </a:solidFill>
        </p:spPr>
        <p:txBody>
          <a:bodyPr/>
          <a:lstStyle/>
          <a:p>
            <a:pPr defTabSz="905255">
              <a:defRPr sz="6633"/>
            </a:pPr>
            <a:r>
              <a:t>Cross+Generational Ministry</a:t>
            </a:r>
            <a:br/>
            <a:r>
              <a:rPr sz="3564" i="1">
                <a:solidFill>
                  <a:srgbClr val="0D0D0D"/>
                </a:solidFill>
              </a:rPr>
              <a:t>Deacon Kristin Johnson</a:t>
            </a:r>
          </a:p>
        </p:txBody>
      </p:sp>
      <p:sp>
        <p:nvSpPr>
          <p:cNvPr id="177" name="Subtitle 3"/>
          <p:cNvSpPr txBox="1">
            <a:spLocks noGrp="1"/>
          </p:cNvSpPr>
          <p:nvPr>
            <p:ph type="subTitle" sz="quarter" idx="1"/>
          </p:nvPr>
        </p:nvSpPr>
        <p:spPr>
          <a:xfrm>
            <a:off x="3292699" y="5362123"/>
            <a:ext cx="5619482" cy="1392542"/>
          </a:xfrm>
          <a:prstGeom prst="rect">
            <a:avLst/>
          </a:prstGeom>
          <a:solidFill>
            <a:srgbClr val="FFE699"/>
          </a:solidFill>
        </p:spPr>
        <p:txBody>
          <a:bodyPr/>
          <a:lstStyle>
            <a:lvl1pPr defTabSz="905255">
              <a:spcBef>
                <a:spcPts val="900"/>
              </a:spcBef>
              <a:defRPr sz="4356">
                <a:latin typeface="Arial"/>
                <a:ea typeface="Arial"/>
                <a:cs typeface="Arial"/>
                <a:sym typeface="Arial"/>
              </a:defRPr>
            </a:lvl1pPr>
          </a:lstStyle>
          <a:p>
            <a:r>
              <a:t>Connecting the Church Generationally </a:t>
            </a:r>
          </a:p>
        </p:txBody>
      </p:sp>
      <p:pic>
        <p:nvPicPr>
          <p:cNvPr id="178" name="Picture 4" descr="Picture 4"/>
          <p:cNvPicPr>
            <a:picLocks noChangeAspect="1"/>
          </p:cNvPicPr>
          <p:nvPr/>
        </p:nvPicPr>
        <p:blipFill>
          <a:blip r:embed="rId3"/>
          <a:stretch>
            <a:fillRect/>
          </a:stretch>
        </p:blipFill>
        <p:spPr>
          <a:xfrm rot="20793012">
            <a:off x="1064585" y="267224"/>
            <a:ext cx="2745900" cy="3017598"/>
          </a:xfrm>
          <a:prstGeom prst="rect">
            <a:avLst/>
          </a:prstGeom>
          <a:ln w="12700">
            <a:miter lim="400000"/>
          </a:ln>
        </p:spPr>
      </p:pic>
      <p:pic>
        <p:nvPicPr>
          <p:cNvPr id="179" name="Picture 7" descr="Picture 7"/>
          <p:cNvPicPr>
            <a:picLocks noChangeAspect="1"/>
          </p:cNvPicPr>
          <p:nvPr/>
        </p:nvPicPr>
        <p:blipFill>
          <a:blip r:embed="rId4"/>
          <a:stretch>
            <a:fillRect/>
          </a:stretch>
        </p:blipFill>
        <p:spPr>
          <a:xfrm rot="892251">
            <a:off x="8367545" y="472586"/>
            <a:ext cx="3537134" cy="290356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43" name="Picture 10" descr="Picture 10"/>
          <p:cNvPicPr>
            <a:picLocks noChangeAspect="1"/>
          </p:cNvPicPr>
          <p:nvPr/>
        </p:nvPicPr>
        <p:blipFill>
          <a:blip r:embed="rId3"/>
          <a:stretch>
            <a:fillRect/>
          </a:stretch>
        </p:blipFill>
        <p:spPr>
          <a:xfrm>
            <a:off x="1676400" y="228600"/>
            <a:ext cx="1371600" cy="1438276"/>
          </a:xfrm>
          <a:prstGeom prst="rect">
            <a:avLst/>
          </a:prstGeom>
          <a:ln w="12700">
            <a:miter lim="400000"/>
          </a:ln>
        </p:spPr>
      </p:pic>
      <p:sp>
        <p:nvSpPr>
          <p:cNvPr id="244" name="Rectangle 4"/>
          <p:cNvSpPr txBox="1"/>
          <p:nvPr/>
        </p:nvSpPr>
        <p:spPr>
          <a:xfrm>
            <a:off x="3441384" y="1666875"/>
            <a:ext cx="6995161" cy="329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342900" indent="-342900" algn="ctr" defTabSz="914400">
              <a:spcBef>
                <a:spcPts val="1700"/>
              </a:spcBef>
              <a:defRPr sz="7200">
                <a:solidFill>
                  <a:srgbClr val="FFFFFF"/>
                </a:solidFill>
                <a:latin typeface="Trebuchet MS"/>
                <a:ea typeface="Trebuchet MS"/>
                <a:cs typeface="Trebuchet MS"/>
                <a:sym typeface="Trebuchet MS"/>
              </a:defRPr>
            </a:lvl1pPr>
          </a:lstStyle>
          <a:p>
            <a:r>
              <a:t>You are a beloved Child of God</a:t>
            </a:r>
          </a:p>
        </p:txBody>
      </p:sp>
      <p:pic>
        <p:nvPicPr>
          <p:cNvPr id="245" name="Picture 1" descr="Picture 1"/>
          <p:cNvPicPr>
            <a:picLocks noChangeAspect="1"/>
          </p:cNvPicPr>
          <p:nvPr/>
        </p:nvPicPr>
        <p:blipFill>
          <a:blip r:embed="rId4"/>
          <a:stretch>
            <a:fillRect/>
          </a:stretch>
        </p:blipFill>
        <p:spPr>
          <a:xfrm>
            <a:off x="1731167" y="1666875"/>
            <a:ext cx="1262064" cy="496252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244">
                                            <p:bg/>
                                          </p:spTgt>
                                        </p:tgtEl>
                                        <p:attrNameLst>
                                          <p:attrName>style.visibility</p:attrName>
                                        </p:attrNameLst>
                                      </p:cBhvr>
                                      <p:to>
                                        <p:strVal val="visible"/>
                                      </p:to>
                                    </p:set>
                                    <p:animEffect transition="in" filter="fade">
                                      <p:cBhvr>
                                        <p:cTn id="7" dur="1000"/>
                                        <p:tgtEl>
                                          <p:spTgt spid="244">
                                            <p:bg/>
                                          </p:spTgt>
                                        </p:tgtEl>
                                      </p:cBhvr>
                                    </p:animEffect>
                                  </p:childTnLst>
                                </p:cTn>
                              </p:par>
                              <p:par>
                                <p:cTn id="8" presetID="10" presetClass="entr" presetSubtype="0" fill="hold" grpId="1" nodeType="withEffect">
                                  <p:stCondLst>
                                    <p:cond delay="0"/>
                                  </p:stCondLst>
                                  <p:iterate>
                                    <p:tmAbs val="0"/>
                                  </p:iterate>
                                  <p:childTnLst>
                                    <p:set>
                                      <p:cBhvr>
                                        <p:cTn id="9" fill="hold"/>
                                        <p:tgtEl>
                                          <p:spTgt spid="244">
                                            <p:txEl>
                                              <p:pRg st="0" end="0"/>
                                            </p:txEl>
                                          </p:spTgt>
                                        </p:tgtEl>
                                        <p:attrNameLst>
                                          <p:attrName>style.visibility</p:attrName>
                                        </p:attrNameLst>
                                      </p:cBhvr>
                                      <p:to>
                                        <p:strVal val="visible"/>
                                      </p:to>
                                    </p:set>
                                    <p:animEffect transition="in" filter="fade">
                                      <p:cBhvr>
                                        <p:cTn id="10" dur="1000"/>
                                        <p:tgtEl>
                                          <p:spTgt spid="2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50" name="Title 1"/>
          <p:cNvSpPr txBox="1">
            <a:spLocks noGrp="1"/>
          </p:cNvSpPr>
          <p:nvPr>
            <p:ph type="title"/>
          </p:nvPr>
        </p:nvSpPr>
        <p:spPr>
          <a:xfrm>
            <a:off x="842681" y="339523"/>
            <a:ext cx="10470779" cy="994172"/>
          </a:xfrm>
          <a:prstGeom prst="rect">
            <a:avLst/>
          </a:prstGeom>
          <a:solidFill>
            <a:srgbClr val="92D050"/>
          </a:solidFill>
        </p:spPr>
        <p:txBody>
          <a:bodyPr/>
          <a:lstStyle>
            <a:lvl1pPr>
              <a:defRPr>
                <a:latin typeface="Arial Rounded MT Bold"/>
                <a:ea typeface="Arial Rounded MT Bold"/>
                <a:cs typeface="Arial Rounded MT Bold"/>
                <a:sym typeface="Arial Rounded MT Bold"/>
              </a:defRPr>
            </a:lvl1pPr>
          </a:lstStyle>
          <a:p>
            <a:r>
              <a:t>What is Cross+Generational Ministry?</a:t>
            </a:r>
          </a:p>
        </p:txBody>
      </p:sp>
      <p:sp>
        <p:nvSpPr>
          <p:cNvPr id="251" name="Content Placeholder 2"/>
          <p:cNvSpPr txBox="1">
            <a:spLocks noGrp="1"/>
          </p:cNvSpPr>
          <p:nvPr>
            <p:ph type="body" sz="half" idx="1"/>
          </p:nvPr>
        </p:nvSpPr>
        <p:spPr>
          <a:xfrm>
            <a:off x="6176890" y="2115671"/>
            <a:ext cx="5602735" cy="4177554"/>
          </a:xfrm>
          <a:prstGeom prst="rect">
            <a:avLst/>
          </a:prstGeom>
          <a:solidFill>
            <a:srgbClr val="92D050"/>
          </a:solidFill>
        </p:spPr>
        <p:txBody>
          <a:bodyPr/>
          <a:lstStyle>
            <a:lvl1pPr marL="0" indent="0" algn="ctr">
              <a:buSzTx/>
              <a:buNone/>
              <a:defRPr sz="4800" i="1"/>
            </a:lvl1pPr>
          </a:lstStyle>
          <a:p>
            <a:r>
              <a:t>Intentional emphasis on encouraging interaction and ministry with and between people of all generations. </a:t>
            </a:r>
          </a:p>
        </p:txBody>
      </p:sp>
      <p:pic>
        <p:nvPicPr>
          <p:cNvPr id="252" name="Picture 4" descr="Picture 4"/>
          <p:cNvPicPr>
            <a:picLocks noChangeAspect="1"/>
          </p:cNvPicPr>
          <p:nvPr/>
        </p:nvPicPr>
        <p:blipFill>
          <a:blip r:embed="rId2"/>
          <a:stretch>
            <a:fillRect/>
          </a:stretch>
        </p:blipFill>
        <p:spPr>
          <a:xfrm rot="20644221">
            <a:off x="756556" y="2070571"/>
            <a:ext cx="4905520" cy="3949959"/>
          </a:xfrm>
          <a:prstGeom prst="rect">
            <a:avLst/>
          </a:prstGeom>
          <a:ln w="28575">
            <a:solidFill>
              <a:srgbClr val="FFFFFF"/>
            </a:solid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54" name="Title 1"/>
          <p:cNvSpPr txBox="1">
            <a:spLocks noGrp="1"/>
          </p:cNvSpPr>
          <p:nvPr>
            <p:ph type="title"/>
          </p:nvPr>
        </p:nvSpPr>
        <p:spPr>
          <a:xfrm>
            <a:off x="1925255" y="232011"/>
            <a:ext cx="8318405" cy="1542686"/>
          </a:xfrm>
          <a:prstGeom prst="rect">
            <a:avLst/>
          </a:prstGeom>
          <a:solidFill>
            <a:srgbClr val="92D050"/>
          </a:solidFill>
        </p:spPr>
        <p:txBody>
          <a:bodyPr/>
          <a:lstStyle/>
          <a:p>
            <a:pPr algn="ctr">
              <a:defRPr sz="4000" b="1">
                <a:latin typeface="Arial"/>
                <a:ea typeface="Arial"/>
                <a:cs typeface="Arial"/>
                <a:sym typeface="Arial"/>
              </a:defRPr>
            </a:pPr>
            <a:r>
              <a:t>What is(n’t)</a:t>
            </a:r>
            <a:br/>
            <a:r>
              <a:t>Cross+Generational Ministry?</a:t>
            </a:r>
          </a:p>
        </p:txBody>
      </p:sp>
      <p:sp>
        <p:nvSpPr>
          <p:cNvPr id="255" name="Content Placeholder 2"/>
          <p:cNvSpPr txBox="1">
            <a:spLocks noGrp="1"/>
          </p:cNvSpPr>
          <p:nvPr>
            <p:ph type="body" idx="1"/>
          </p:nvPr>
        </p:nvSpPr>
        <p:spPr>
          <a:xfrm>
            <a:off x="284284" y="2147049"/>
            <a:ext cx="11623432" cy="3989784"/>
          </a:xfrm>
          <a:prstGeom prst="rect">
            <a:avLst/>
          </a:prstGeom>
          <a:solidFill>
            <a:srgbClr val="FFE699"/>
          </a:solidFill>
        </p:spPr>
        <p:txBody>
          <a:bodyPr/>
          <a:lstStyle/>
          <a:p>
            <a:pPr marL="0" lvl="2" indent="703630" defTabSz="521208">
              <a:lnSpc>
                <a:spcPct val="72000"/>
              </a:lnSpc>
              <a:spcBef>
                <a:spcPts val="500"/>
              </a:spcBef>
              <a:buSzTx/>
              <a:buNone/>
              <a:defRPr sz="3192" b="1"/>
            </a:pPr>
            <a:r>
              <a:t>     It is not:                                                             It is:</a:t>
            </a:r>
          </a:p>
          <a:p>
            <a:pPr marL="0" lvl="2" indent="703630" defTabSz="521208">
              <a:lnSpc>
                <a:spcPct val="72000"/>
              </a:lnSpc>
              <a:spcBef>
                <a:spcPts val="500"/>
              </a:spcBef>
              <a:buSzTx/>
              <a:buNone/>
              <a:defRPr sz="2052" b="1"/>
            </a:pPr>
            <a:endParaRPr/>
          </a:p>
          <a:p>
            <a:pPr marL="0" lvl="1" indent="412622" defTabSz="521208">
              <a:lnSpc>
                <a:spcPct val="72000"/>
              </a:lnSpc>
              <a:spcBef>
                <a:spcPts val="500"/>
              </a:spcBef>
              <a:buSzTx/>
              <a:buNone/>
              <a:defRPr sz="2508" b="1"/>
            </a:pPr>
            <a:r>
              <a:rPr b="0"/>
              <a:t>A program or curriculum                                     A way of doing ministry/New Mindset</a:t>
            </a:r>
          </a:p>
          <a:p>
            <a:pPr marL="0" lvl="1" indent="461486" defTabSz="521208">
              <a:lnSpc>
                <a:spcPct val="72000"/>
              </a:lnSpc>
              <a:spcBef>
                <a:spcPts val="500"/>
              </a:spcBef>
              <a:buSzTx/>
              <a:buNone/>
              <a:defRPr sz="2109" b="1"/>
            </a:pPr>
            <a:r>
              <a:rPr b="0"/>
              <a:t>                                                                                                                                                              </a:t>
            </a:r>
          </a:p>
          <a:p>
            <a:pPr marL="0" indent="0" defTabSz="521208">
              <a:lnSpc>
                <a:spcPct val="72000"/>
              </a:lnSpc>
              <a:spcBef>
                <a:spcPts val="500"/>
              </a:spcBef>
              <a:buSzTx/>
              <a:buNone/>
              <a:defRPr sz="2508" b="1"/>
            </a:pPr>
            <a:r>
              <a:rPr b="0"/>
              <a:t>    A new phase </a:t>
            </a:r>
            <a:r>
              <a:rPr i="1"/>
              <a:t>of</a:t>
            </a:r>
            <a:r>
              <a:rPr b="0" i="1"/>
              <a:t> </a:t>
            </a:r>
            <a:r>
              <a:rPr b="0"/>
              <a:t>or name </a:t>
            </a:r>
            <a:r>
              <a:rPr i="1"/>
              <a:t>for </a:t>
            </a:r>
            <a:r>
              <a:rPr b="0"/>
              <a:t>children’s ministry</a:t>
            </a:r>
            <a:r>
              <a:t> </a:t>
            </a:r>
            <a:r>
              <a:rPr i="1"/>
              <a:t>       </a:t>
            </a:r>
            <a:r>
              <a:rPr b="0"/>
              <a:t>A shift away from “silos” in ministry</a:t>
            </a:r>
          </a:p>
          <a:p>
            <a:pPr marL="0" indent="0" defTabSz="521208">
              <a:lnSpc>
                <a:spcPct val="72000"/>
              </a:lnSpc>
              <a:spcBef>
                <a:spcPts val="500"/>
              </a:spcBef>
              <a:buSzTx/>
              <a:buNone/>
              <a:defRPr sz="2508" b="1"/>
            </a:pPr>
            <a:r>
              <a:t>         </a:t>
            </a:r>
          </a:p>
          <a:p>
            <a:pPr marL="0" indent="0" algn="ctr" defTabSz="521208">
              <a:lnSpc>
                <a:spcPct val="72000"/>
              </a:lnSpc>
              <a:spcBef>
                <a:spcPts val="500"/>
              </a:spcBef>
              <a:buSzTx/>
              <a:buNone/>
              <a:defRPr sz="2109"/>
            </a:pPr>
            <a:r>
              <a:t>   </a:t>
            </a:r>
            <a:r>
              <a:rPr sz="2394"/>
              <a:t>     Related </a:t>
            </a:r>
            <a:r>
              <a:rPr sz="2394" b="1" i="1"/>
              <a:t>only</a:t>
            </a:r>
            <a:r>
              <a:rPr sz="2394"/>
              <a:t> to faith formation        A holistic way of reclaiming the model of early church</a:t>
            </a:r>
            <a:r>
              <a:t>			      </a:t>
            </a:r>
          </a:p>
          <a:p>
            <a:pPr marL="0" lvl="2" indent="807872" defTabSz="521208">
              <a:lnSpc>
                <a:spcPct val="72000"/>
              </a:lnSpc>
              <a:spcBef>
                <a:spcPts val="500"/>
              </a:spcBef>
              <a:buSzTx/>
              <a:buNone/>
              <a:defRPr sz="2508"/>
            </a:pPr>
            <a:r>
              <a:t>Teaching knowledge                                     Changing hearts and building faith</a:t>
            </a:r>
          </a:p>
          <a:p>
            <a:pPr marL="0" lvl="2" indent="807872" defTabSz="521208">
              <a:lnSpc>
                <a:spcPct val="72000"/>
              </a:lnSpc>
              <a:spcBef>
                <a:spcPts val="500"/>
              </a:spcBef>
              <a:buSzTx/>
              <a:buNone/>
              <a:defRPr sz="2109"/>
            </a:pPr>
            <a:endParaRPr/>
          </a:p>
          <a:p>
            <a:pPr marL="0" indent="0" defTabSz="521208">
              <a:lnSpc>
                <a:spcPct val="72000"/>
              </a:lnSpc>
              <a:spcBef>
                <a:spcPts val="500"/>
              </a:spcBef>
              <a:buSzTx/>
              <a:buNone/>
              <a:defRPr sz="2508"/>
            </a:pPr>
            <a:r>
              <a:t>                    Once a week                                                          Everywhere, all the time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55">
                                            <p:txEl>
                                              <p:pRg st="1" end="1"/>
                                            </p:txEl>
                                          </p:spTgt>
                                        </p:tgtEl>
                                        <p:attrNameLst>
                                          <p:attrName>style.visibility</p:attrName>
                                        </p:attrNameLst>
                                      </p:cBhvr>
                                      <p:to>
                                        <p:strVal val="visible"/>
                                      </p:to>
                                    </p:set>
                                    <p:animEffect transition="in" filter="fade">
                                      <p:cBhvr>
                                        <p:cTn id="7" dur="100"/>
                                        <p:tgtEl>
                                          <p:spTgt spid="2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255">
                                            <p:txEl>
                                              <p:pRg st="2" end="2"/>
                                            </p:txEl>
                                          </p:spTgt>
                                        </p:tgtEl>
                                        <p:attrNameLst>
                                          <p:attrName>style.visibility</p:attrName>
                                        </p:attrNameLst>
                                      </p:cBhvr>
                                      <p:to>
                                        <p:strVal val="visible"/>
                                      </p:to>
                                    </p:set>
                                    <p:animEffect transition="in" filter="fade">
                                      <p:cBhvr>
                                        <p:cTn id="12" dur="100"/>
                                        <p:tgtEl>
                                          <p:spTgt spid="2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255">
                                            <p:txEl>
                                              <p:pRg st="3" end="3"/>
                                            </p:txEl>
                                          </p:spTgt>
                                        </p:tgtEl>
                                        <p:attrNameLst>
                                          <p:attrName>style.visibility</p:attrName>
                                        </p:attrNameLst>
                                      </p:cBhvr>
                                      <p:to>
                                        <p:strVal val="visible"/>
                                      </p:to>
                                    </p:set>
                                    <p:animEffect transition="in" filter="fade">
                                      <p:cBhvr>
                                        <p:cTn id="17" dur="100"/>
                                        <p:tgtEl>
                                          <p:spTgt spid="2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1" nodeType="clickEffect">
                                  <p:stCondLst>
                                    <p:cond delay="0"/>
                                  </p:stCondLst>
                                  <p:iterate>
                                    <p:tmAbs val="0"/>
                                  </p:iterate>
                                  <p:childTnLst>
                                    <p:set>
                                      <p:cBhvr>
                                        <p:cTn id="21" fill="hold"/>
                                        <p:tgtEl>
                                          <p:spTgt spid="255">
                                            <p:txEl>
                                              <p:pRg st="4" end="4"/>
                                            </p:txEl>
                                          </p:spTgt>
                                        </p:tgtEl>
                                        <p:attrNameLst>
                                          <p:attrName>style.visibility</p:attrName>
                                        </p:attrNameLst>
                                      </p:cBhvr>
                                      <p:to>
                                        <p:strVal val="visible"/>
                                      </p:to>
                                    </p:set>
                                    <p:animEffect transition="in" filter="fade">
                                      <p:cBhvr>
                                        <p:cTn id="22" dur="100"/>
                                        <p:tgtEl>
                                          <p:spTgt spid="2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1" nodeType="clickEffect">
                                  <p:stCondLst>
                                    <p:cond delay="0"/>
                                  </p:stCondLst>
                                  <p:iterate>
                                    <p:tmAbs val="0"/>
                                  </p:iterate>
                                  <p:childTnLst>
                                    <p:set>
                                      <p:cBhvr>
                                        <p:cTn id="26" fill="hold"/>
                                        <p:tgtEl>
                                          <p:spTgt spid="255">
                                            <p:txEl>
                                              <p:pRg st="5" end="5"/>
                                            </p:txEl>
                                          </p:spTgt>
                                        </p:tgtEl>
                                        <p:attrNameLst>
                                          <p:attrName>style.visibility</p:attrName>
                                        </p:attrNameLst>
                                      </p:cBhvr>
                                      <p:to>
                                        <p:strVal val="visible"/>
                                      </p:to>
                                    </p:set>
                                    <p:animEffect transition="in" filter="fade">
                                      <p:cBhvr>
                                        <p:cTn id="27" dur="100"/>
                                        <p:tgtEl>
                                          <p:spTgt spid="25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1" nodeType="clickEffect">
                                  <p:stCondLst>
                                    <p:cond delay="0"/>
                                  </p:stCondLst>
                                  <p:iterate>
                                    <p:tmAbs val="0"/>
                                  </p:iterate>
                                  <p:childTnLst>
                                    <p:set>
                                      <p:cBhvr>
                                        <p:cTn id="31" fill="hold"/>
                                        <p:tgtEl>
                                          <p:spTgt spid="255">
                                            <p:txEl>
                                              <p:pRg st="6" end="6"/>
                                            </p:txEl>
                                          </p:spTgt>
                                        </p:tgtEl>
                                        <p:attrNameLst>
                                          <p:attrName>style.visibility</p:attrName>
                                        </p:attrNameLst>
                                      </p:cBhvr>
                                      <p:to>
                                        <p:strVal val="visible"/>
                                      </p:to>
                                    </p:set>
                                    <p:animEffect transition="in" filter="fade">
                                      <p:cBhvr>
                                        <p:cTn id="32" dur="100"/>
                                        <p:tgtEl>
                                          <p:spTgt spid="25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1" nodeType="clickEffect">
                                  <p:stCondLst>
                                    <p:cond delay="0"/>
                                  </p:stCondLst>
                                  <p:iterate>
                                    <p:tmAbs val="0"/>
                                  </p:iterate>
                                  <p:childTnLst>
                                    <p:set>
                                      <p:cBhvr>
                                        <p:cTn id="36" fill="hold"/>
                                        <p:tgtEl>
                                          <p:spTgt spid="255">
                                            <p:txEl>
                                              <p:pRg st="7" end="7"/>
                                            </p:txEl>
                                          </p:spTgt>
                                        </p:tgtEl>
                                        <p:attrNameLst>
                                          <p:attrName>style.visibility</p:attrName>
                                        </p:attrNameLst>
                                      </p:cBhvr>
                                      <p:to>
                                        <p:strVal val="visible"/>
                                      </p:to>
                                    </p:set>
                                    <p:animEffect transition="in" filter="fade">
                                      <p:cBhvr>
                                        <p:cTn id="37" dur="100"/>
                                        <p:tgtEl>
                                          <p:spTgt spid="25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1" nodeType="clickEffect">
                                  <p:stCondLst>
                                    <p:cond delay="0"/>
                                  </p:stCondLst>
                                  <p:iterate>
                                    <p:tmAbs val="0"/>
                                  </p:iterate>
                                  <p:childTnLst>
                                    <p:set>
                                      <p:cBhvr>
                                        <p:cTn id="41" fill="hold"/>
                                        <p:tgtEl>
                                          <p:spTgt spid="255">
                                            <p:txEl>
                                              <p:pRg st="8" end="8"/>
                                            </p:txEl>
                                          </p:spTgt>
                                        </p:tgtEl>
                                        <p:attrNameLst>
                                          <p:attrName>style.visibility</p:attrName>
                                        </p:attrNameLst>
                                      </p:cBhvr>
                                      <p:to>
                                        <p:strVal val="visible"/>
                                      </p:to>
                                    </p:set>
                                    <p:animEffect transition="in" filter="fade">
                                      <p:cBhvr>
                                        <p:cTn id="42" dur="100"/>
                                        <p:tgtEl>
                                          <p:spTgt spid="25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grpId="1" nodeType="clickEffect">
                                  <p:stCondLst>
                                    <p:cond delay="0"/>
                                  </p:stCondLst>
                                  <p:iterate>
                                    <p:tmAbs val="0"/>
                                  </p:iterate>
                                  <p:childTnLst>
                                    <p:set>
                                      <p:cBhvr>
                                        <p:cTn id="46" fill="hold"/>
                                        <p:tgtEl>
                                          <p:spTgt spid="255">
                                            <p:txEl>
                                              <p:pRg st="9" end="9"/>
                                            </p:txEl>
                                          </p:spTgt>
                                        </p:tgtEl>
                                        <p:attrNameLst>
                                          <p:attrName>style.visibility</p:attrName>
                                        </p:attrNameLst>
                                      </p:cBhvr>
                                      <p:to>
                                        <p:strVal val="visible"/>
                                      </p:to>
                                    </p:set>
                                    <p:animEffect transition="in" filter="fade">
                                      <p:cBhvr>
                                        <p:cTn id="47" dur="100"/>
                                        <p:tgtEl>
                                          <p:spTgt spid="2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57" name="Title 1"/>
          <p:cNvSpPr txBox="1">
            <a:spLocks noGrp="1"/>
          </p:cNvSpPr>
          <p:nvPr>
            <p:ph type="title"/>
          </p:nvPr>
        </p:nvSpPr>
        <p:spPr>
          <a:xfrm>
            <a:off x="2805040" y="136478"/>
            <a:ext cx="6701050" cy="928049"/>
          </a:xfrm>
          <a:prstGeom prst="rect">
            <a:avLst/>
          </a:prstGeom>
          <a:solidFill>
            <a:srgbClr val="92D050"/>
          </a:solidFill>
        </p:spPr>
        <p:txBody>
          <a:bodyPr/>
          <a:lstStyle/>
          <a:p>
            <a:pPr algn="ctr">
              <a:defRPr sz="4000" b="1">
                <a:latin typeface="Arial"/>
                <a:ea typeface="Arial"/>
                <a:cs typeface="Arial"/>
                <a:sym typeface="Arial"/>
              </a:defRPr>
            </a:pPr>
            <a:r>
              <a:t> </a:t>
            </a:r>
            <a:r>
              <a:rPr sz="5400"/>
              <a:t>Why Cross+Gen?</a:t>
            </a:r>
          </a:p>
        </p:txBody>
      </p:sp>
      <p:sp>
        <p:nvSpPr>
          <p:cNvPr id="258" name="Content Placeholder 2"/>
          <p:cNvSpPr txBox="1">
            <a:spLocks noGrp="1"/>
          </p:cNvSpPr>
          <p:nvPr>
            <p:ph type="body" idx="1"/>
          </p:nvPr>
        </p:nvSpPr>
        <p:spPr>
          <a:xfrm>
            <a:off x="534694" y="1215425"/>
            <a:ext cx="11241742" cy="5486400"/>
          </a:xfrm>
          <a:prstGeom prst="rect">
            <a:avLst/>
          </a:prstGeom>
          <a:solidFill>
            <a:srgbClr val="FFE699"/>
          </a:solidFill>
        </p:spPr>
        <p:txBody>
          <a:bodyPr/>
          <a:lstStyle/>
          <a:p>
            <a:pPr marL="0" indent="0" defTabSz="905255">
              <a:spcBef>
                <a:spcPts val="900"/>
              </a:spcBef>
              <a:buSzTx/>
              <a:buNone/>
              <a:defRPr sz="2970" b="1"/>
            </a:pPr>
            <a:r>
              <a:t>1. It is an expression and vision of the Kingdom of God that is both already here now and not yet fully realized.  It is a reclaiming of the unified family that often no longer exists in today’s society.</a:t>
            </a:r>
          </a:p>
          <a:p>
            <a:pPr marL="678941" lvl="1" indent="-226313" defTabSz="905255">
              <a:spcBef>
                <a:spcPts val="400"/>
              </a:spcBef>
              <a:defRPr sz="2970"/>
            </a:pPr>
            <a:r>
              <a:t>“ ...for in Christ Jesus you are all children of God through faith. As many of you as were baptized into Christ have clothed yourselves with Christ. There is no longer Jew or Greek, there is no longer slave or free, there is no longer male and female; for all of you are one in Christ Jesus.”- Galatians 3:26-28</a:t>
            </a:r>
            <a:endParaRPr sz="2376"/>
          </a:p>
          <a:p>
            <a:pPr marL="0" lvl="1" indent="226313" defTabSz="905255">
              <a:spcBef>
                <a:spcPts val="400"/>
              </a:spcBef>
              <a:buSzTx/>
              <a:buFontTx/>
              <a:buNone/>
              <a:defRPr sz="2970"/>
            </a:pPr>
            <a:endParaRPr sz="2376"/>
          </a:p>
          <a:p>
            <a:pPr marL="678941" lvl="1" indent="-226313" defTabSz="905255">
              <a:spcBef>
                <a:spcPts val="400"/>
              </a:spcBef>
              <a:defRPr sz="2970"/>
            </a:pPr>
            <a:r>
              <a:t>A faith community is often the </a:t>
            </a:r>
            <a:r>
              <a:rPr b="1"/>
              <a:t>ONLY </a:t>
            </a:r>
            <a:r>
              <a:t>institution in our society that has the opportunity to consistently gather all 8 generations into one space and time.</a:t>
            </a:r>
          </a:p>
        </p:txBody>
      </p:sp>
    </p:spTree>
  </p:cSld>
  <p:clrMapOvr>
    <a:masterClrMapping/>
  </p:clrMapOvr>
  <mc:AlternateContent xmlns:mc="http://schemas.openxmlformats.org/markup-compatibility/2006" xmlns:p14="http://schemas.microsoft.com/office/powerpoint/2010/main">
    <mc:Choice Requires="p14">
      <p:transition p14:dur="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58">
                                            <p:txEl>
                                              <p:pRg st="1" end="1"/>
                                            </p:txEl>
                                          </p:spTgt>
                                        </p:tgtEl>
                                        <p:attrNameLst>
                                          <p:attrName>style.visibility</p:attrName>
                                        </p:attrNameLst>
                                      </p:cBhvr>
                                      <p:to>
                                        <p:strVal val="visible"/>
                                      </p:to>
                                    </p:set>
                                    <p:animEffect transition="in" filter="fade">
                                      <p:cBhvr>
                                        <p:cTn id="7" dur="500"/>
                                        <p:tgtEl>
                                          <p:spTgt spid="2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258">
                                            <p:txEl>
                                              <p:pRg st="2" end="2"/>
                                            </p:txEl>
                                          </p:spTgt>
                                        </p:tgtEl>
                                        <p:attrNameLst>
                                          <p:attrName>style.visibility</p:attrName>
                                        </p:attrNameLst>
                                      </p:cBhvr>
                                      <p:to>
                                        <p:strVal val="visible"/>
                                      </p:to>
                                    </p:set>
                                    <p:animEffect transition="in" filter="fade">
                                      <p:cBhvr>
                                        <p:cTn id="12" dur="500"/>
                                        <p:tgtEl>
                                          <p:spTgt spid="2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258">
                                            <p:txEl>
                                              <p:pRg st="3" end="3"/>
                                            </p:txEl>
                                          </p:spTgt>
                                        </p:tgtEl>
                                        <p:attrNameLst>
                                          <p:attrName>style.visibility</p:attrName>
                                        </p:attrNameLst>
                                      </p:cBhvr>
                                      <p:to>
                                        <p:strVal val="visible"/>
                                      </p:to>
                                    </p:set>
                                    <p:animEffect transition="in" filter="fade">
                                      <p:cBhvr>
                                        <p:cTn id="17" dur="500"/>
                                        <p:tgtEl>
                                          <p:spTgt spid="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60" name="Title 1"/>
          <p:cNvSpPr txBox="1">
            <a:spLocks noGrp="1"/>
          </p:cNvSpPr>
          <p:nvPr>
            <p:ph type="title"/>
          </p:nvPr>
        </p:nvSpPr>
        <p:spPr>
          <a:xfrm>
            <a:off x="2300670" y="104728"/>
            <a:ext cx="7574510" cy="802336"/>
          </a:xfrm>
          <a:prstGeom prst="rect">
            <a:avLst/>
          </a:prstGeom>
          <a:solidFill>
            <a:srgbClr val="92D050"/>
          </a:solidFill>
        </p:spPr>
        <p:txBody>
          <a:bodyPr/>
          <a:lstStyle>
            <a:lvl1pPr algn="ctr">
              <a:defRPr sz="4000" b="1">
                <a:latin typeface="Arial"/>
                <a:ea typeface="Arial"/>
                <a:cs typeface="Arial"/>
                <a:sym typeface="Arial"/>
              </a:defRPr>
            </a:lvl1pPr>
          </a:lstStyle>
          <a:p>
            <a:r>
              <a:t>Why Cross+Gen?</a:t>
            </a:r>
          </a:p>
        </p:txBody>
      </p:sp>
      <p:sp>
        <p:nvSpPr>
          <p:cNvPr id="261" name="Content Placeholder 2"/>
          <p:cNvSpPr txBox="1">
            <a:spLocks noGrp="1"/>
          </p:cNvSpPr>
          <p:nvPr>
            <p:ph type="body" idx="1"/>
          </p:nvPr>
        </p:nvSpPr>
        <p:spPr>
          <a:xfrm>
            <a:off x="322729" y="1094947"/>
            <a:ext cx="11349320" cy="5647049"/>
          </a:xfrm>
          <a:prstGeom prst="rect">
            <a:avLst/>
          </a:prstGeom>
          <a:solidFill>
            <a:srgbClr val="FFE699"/>
          </a:solidFill>
        </p:spPr>
        <p:txBody>
          <a:bodyPr/>
          <a:lstStyle/>
          <a:p>
            <a:pPr>
              <a:defRPr sz="3000" b="1"/>
            </a:pPr>
            <a:r>
              <a:t>2. It provides an opportunity for adults to relearn the traits of creativity and wonder exemplified by the “magical thinking” of children, and to be reminded of the creative nature of God.</a:t>
            </a:r>
          </a:p>
          <a:p>
            <a:pPr marL="685800" lvl="1" indent="-228600">
              <a:spcBef>
                <a:spcPts val="500"/>
              </a:spcBef>
              <a:defRPr sz="3000"/>
            </a:pPr>
            <a:r>
              <a:t>“ Every child is an artist. The problem is how to remain an artist once we grow up.”- Pablo Picasso</a:t>
            </a:r>
            <a:endParaRPr sz="2400"/>
          </a:p>
          <a:p>
            <a:pPr marL="0" lvl="1" indent="342900">
              <a:spcBef>
                <a:spcPts val="500"/>
              </a:spcBef>
              <a:buSzTx/>
              <a:buNone/>
              <a:defRPr sz="1200"/>
            </a:pPr>
            <a:endParaRPr sz="2400"/>
          </a:p>
          <a:p>
            <a:pPr marL="685800" lvl="1" indent="-228600">
              <a:spcBef>
                <a:spcPts val="500"/>
              </a:spcBef>
              <a:defRPr sz="3000"/>
            </a:pPr>
            <a:r>
              <a:t>Generally, what works for kids works for adults! Adults can hear and learn the Word of God through interactive, engaging, story-centric, and experiential methods.</a:t>
            </a:r>
            <a:endParaRPr sz="2400"/>
          </a:p>
          <a:p>
            <a:pPr marL="0" lvl="1" indent="342900">
              <a:spcBef>
                <a:spcPts val="500"/>
              </a:spcBef>
              <a:buSzTx/>
              <a:buNone/>
              <a:defRPr sz="1100"/>
            </a:pPr>
            <a:endParaRPr sz="2400"/>
          </a:p>
          <a:p>
            <a:pPr marL="685800" lvl="1" indent="-228600">
              <a:spcBef>
                <a:spcPts val="500"/>
              </a:spcBef>
              <a:defRPr sz="3000"/>
            </a:pPr>
            <a:r>
              <a:t>Too many of our kids today do not have enough caring adults in their lives. And our adults do not have enough kids in their lives. </a:t>
            </a:r>
          </a:p>
        </p:txBody>
      </p:sp>
      <p:pic>
        <p:nvPicPr>
          <p:cNvPr id="262" name="Picture 3" descr="Picture 3"/>
          <p:cNvPicPr>
            <a:picLocks noChangeAspect="1"/>
          </p:cNvPicPr>
          <p:nvPr/>
        </p:nvPicPr>
        <p:blipFill>
          <a:blip r:embed="rId2"/>
          <a:stretch>
            <a:fillRect/>
          </a:stretch>
        </p:blipFill>
        <p:spPr>
          <a:xfrm>
            <a:off x="3516924" y="1086988"/>
            <a:ext cx="4867422" cy="577388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61">
                                            <p:txEl>
                                              <p:pRg st="1" end="1"/>
                                            </p:txEl>
                                          </p:spTgt>
                                        </p:tgtEl>
                                        <p:attrNameLst>
                                          <p:attrName>style.visibility</p:attrName>
                                        </p:attrNameLst>
                                      </p:cBhvr>
                                      <p:to>
                                        <p:strVal val="visible"/>
                                      </p:to>
                                    </p:set>
                                    <p:animEffect transition="in" filter="fade">
                                      <p:cBhvr>
                                        <p:cTn id="7" dur="500"/>
                                        <p:tgtEl>
                                          <p:spTgt spid="261">
                                            <p:txEl>
                                              <p:pRg st="1" end="1"/>
                                            </p:txEl>
                                          </p:spTgt>
                                        </p:tgtEl>
                                      </p:cBhvr>
                                    </p:animEffect>
                                  </p:childTnLst>
                                </p:cTn>
                              </p:par>
                            </p:childTnLst>
                          </p:cTn>
                        </p:par>
                        <p:par>
                          <p:cTn id="8" fill="hold">
                            <p:stCondLst>
                              <p:cond delay="500"/>
                            </p:stCondLst>
                            <p:childTnLst>
                              <p:par>
                                <p:cTn id="9" presetID="10" presetClass="entr" fill="hold" grpId="1" nodeType="afterEffect">
                                  <p:stCondLst>
                                    <p:cond delay="0"/>
                                  </p:stCondLst>
                                  <p:iterate>
                                    <p:tmAbs val="0"/>
                                  </p:iterate>
                                  <p:childTnLst>
                                    <p:set>
                                      <p:cBhvr>
                                        <p:cTn id="10" fill="hold"/>
                                        <p:tgtEl>
                                          <p:spTgt spid="261">
                                            <p:txEl>
                                              <p:pRg st="2" end="2"/>
                                            </p:txEl>
                                          </p:spTgt>
                                        </p:tgtEl>
                                        <p:attrNameLst>
                                          <p:attrName>style.visibility</p:attrName>
                                        </p:attrNameLst>
                                      </p:cBhvr>
                                      <p:to>
                                        <p:strVal val="visible"/>
                                      </p:to>
                                    </p:set>
                                    <p:animEffect transition="in" filter="fade">
                                      <p:cBhvr>
                                        <p:cTn id="11" dur="500"/>
                                        <p:tgtEl>
                                          <p:spTgt spid="26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1" nodeType="clickEffect">
                                  <p:stCondLst>
                                    <p:cond delay="0"/>
                                  </p:stCondLst>
                                  <p:iterate>
                                    <p:tmAbs val="0"/>
                                  </p:iterate>
                                  <p:childTnLst>
                                    <p:set>
                                      <p:cBhvr>
                                        <p:cTn id="15" fill="hold"/>
                                        <p:tgtEl>
                                          <p:spTgt spid="261">
                                            <p:txEl>
                                              <p:pRg st="3" end="3"/>
                                            </p:txEl>
                                          </p:spTgt>
                                        </p:tgtEl>
                                        <p:attrNameLst>
                                          <p:attrName>style.visibility</p:attrName>
                                        </p:attrNameLst>
                                      </p:cBhvr>
                                      <p:to>
                                        <p:strVal val="visible"/>
                                      </p:to>
                                    </p:set>
                                    <p:animEffect transition="in" filter="fade">
                                      <p:cBhvr>
                                        <p:cTn id="16" dur="500"/>
                                        <p:tgtEl>
                                          <p:spTgt spid="261">
                                            <p:txEl>
                                              <p:pRg st="3" end="3"/>
                                            </p:txEl>
                                          </p:spTgt>
                                        </p:tgtEl>
                                      </p:cBhvr>
                                    </p:animEffect>
                                  </p:childTnLst>
                                </p:cTn>
                              </p:par>
                            </p:childTnLst>
                          </p:cTn>
                        </p:par>
                        <p:par>
                          <p:cTn id="17" fill="hold">
                            <p:stCondLst>
                              <p:cond delay="500"/>
                            </p:stCondLst>
                            <p:childTnLst>
                              <p:par>
                                <p:cTn id="18" presetID="10" presetClass="entr" fill="hold" grpId="1" nodeType="afterEffect">
                                  <p:stCondLst>
                                    <p:cond delay="0"/>
                                  </p:stCondLst>
                                  <p:iterate>
                                    <p:tmAbs val="0"/>
                                  </p:iterate>
                                  <p:childTnLst>
                                    <p:set>
                                      <p:cBhvr>
                                        <p:cTn id="19" fill="hold"/>
                                        <p:tgtEl>
                                          <p:spTgt spid="261">
                                            <p:txEl>
                                              <p:pRg st="4" end="4"/>
                                            </p:txEl>
                                          </p:spTgt>
                                        </p:tgtEl>
                                        <p:attrNameLst>
                                          <p:attrName>style.visibility</p:attrName>
                                        </p:attrNameLst>
                                      </p:cBhvr>
                                      <p:to>
                                        <p:strVal val="visible"/>
                                      </p:to>
                                    </p:set>
                                    <p:animEffect transition="in" filter="fade">
                                      <p:cBhvr>
                                        <p:cTn id="20" dur="500"/>
                                        <p:tgtEl>
                                          <p:spTgt spid="26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261">
                                            <p:txEl>
                                              <p:pRg st="5" end="5"/>
                                            </p:txEl>
                                          </p:spTgt>
                                        </p:tgtEl>
                                        <p:attrNameLst>
                                          <p:attrName>style.visibility</p:attrName>
                                        </p:attrNameLst>
                                      </p:cBhvr>
                                      <p:to>
                                        <p:strVal val="visible"/>
                                      </p:to>
                                    </p:set>
                                    <p:animEffect transition="in" filter="fade">
                                      <p:cBhvr>
                                        <p:cTn id="25" dur="500"/>
                                        <p:tgtEl>
                                          <p:spTgt spid="26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2" nodeType="clickEffect">
                                  <p:stCondLst>
                                    <p:cond delay="0"/>
                                  </p:stCondLst>
                                  <p:iterate>
                                    <p:tmAbs val="0"/>
                                  </p:iterate>
                                  <p:childTnLst>
                                    <p:set>
                                      <p:cBhvr>
                                        <p:cTn id="29" fill="hold"/>
                                        <p:tgtEl>
                                          <p:spTgt spid="262"/>
                                        </p:tgtEl>
                                        <p:attrNameLst>
                                          <p:attrName>style.visibility</p:attrName>
                                        </p:attrNameLst>
                                      </p:cBhvr>
                                      <p:to>
                                        <p:strVal val="visible"/>
                                      </p:to>
                                    </p:set>
                                    <p:animEffect transition="in" filter="fade">
                                      <p:cBhvr>
                                        <p:cTn id="30"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1" build="p" bldLvl="5" animBg="1" advAuto="0"/>
      <p:bldP spid="262"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64" name="Title 1"/>
          <p:cNvSpPr txBox="1">
            <a:spLocks noGrp="1"/>
          </p:cNvSpPr>
          <p:nvPr>
            <p:ph type="title"/>
          </p:nvPr>
        </p:nvSpPr>
        <p:spPr>
          <a:xfrm>
            <a:off x="2095981" y="135962"/>
            <a:ext cx="7983940" cy="969508"/>
          </a:xfrm>
          <a:prstGeom prst="rect">
            <a:avLst/>
          </a:prstGeom>
          <a:solidFill>
            <a:srgbClr val="92D050"/>
          </a:solidFill>
        </p:spPr>
        <p:txBody>
          <a:bodyPr/>
          <a:lstStyle>
            <a:lvl1pPr algn="ctr">
              <a:defRPr sz="6000" b="1">
                <a:latin typeface="Arial"/>
                <a:ea typeface="Arial"/>
                <a:cs typeface="Arial"/>
                <a:sym typeface="Arial"/>
              </a:defRPr>
            </a:lvl1pPr>
          </a:lstStyle>
          <a:p>
            <a:r>
              <a:t>Why Cross+Gen?</a:t>
            </a:r>
          </a:p>
        </p:txBody>
      </p:sp>
      <p:sp>
        <p:nvSpPr>
          <p:cNvPr id="265" name="Content Placeholder 2"/>
          <p:cNvSpPr txBox="1">
            <a:spLocks noGrp="1"/>
          </p:cNvSpPr>
          <p:nvPr>
            <p:ph type="body" idx="1"/>
          </p:nvPr>
        </p:nvSpPr>
        <p:spPr>
          <a:xfrm>
            <a:off x="304800" y="1282890"/>
            <a:ext cx="11582400" cy="5308981"/>
          </a:xfrm>
          <a:prstGeom prst="rect">
            <a:avLst/>
          </a:prstGeom>
          <a:solidFill>
            <a:srgbClr val="FFE699"/>
          </a:solidFill>
        </p:spPr>
        <p:txBody>
          <a:bodyPr/>
          <a:lstStyle/>
          <a:p>
            <a:pPr>
              <a:defRPr sz="3200" b="1"/>
            </a:pPr>
            <a:r>
              <a:t>3. It empowers the family (and the church family) to take faith formation into the home.</a:t>
            </a:r>
          </a:p>
          <a:p>
            <a:pPr marL="685800" lvl="1" indent="-228600">
              <a:spcBef>
                <a:spcPts val="500"/>
              </a:spcBef>
              <a:defRPr sz="3200"/>
            </a:pPr>
            <a:r>
              <a:t>We can no longer assume that parents grew up in the church and know the Biblical stories. </a:t>
            </a:r>
            <a:endParaRPr sz="2400"/>
          </a:p>
          <a:p>
            <a:pPr marL="685800" lvl="1" indent="-228600">
              <a:spcBef>
                <a:spcPts val="500"/>
              </a:spcBef>
              <a:defRPr sz="3200"/>
            </a:pPr>
            <a:r>
              <a:t>It helps adults and children to engage in the story together, to learn and wonder alongside one another. </a:t>
            </a:r>
            <a:endParaRPr sz="2400"/>
          </a:p>
          <a:p>
            <a:pPr marL="685800" lvl="1" indent="-228600">
              <a:spcBef>
                <a:spcPts val="500"/>
              </a:spcBef>
              <a:defRPr sz="3200"/>
            </a:pPr>
            <a:r>
              <a:t>We can teach the value of questioning. “I don’t know” is sometimes the best answer. We learn how to question together.</a:t>
            </a:r>
            <a:endParaRPr sz="2400"/>
          </a:p>
          <a:p>
            <a:pPr marL="685800" lvl="1" indent="-228600">
              <a:spcBef>
                <a:spcPts val="500"/>
              </a:spcBef>
              <a:defRPr sz="3200"/>
            </a:pPr>
            <a:r>
              <a:t>“Like in the story of Wizard of Oz—we are simply better when we journey together, than apart.”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65">
                                            <p:txEl>
                                              <p:pRg st="1" end="1"/>
                                            </p:txEl>
                                          </p:spTgt>
                                        </p:tgtEl>
                                        <p:attrNameLst>
                                          <p:attrName>style.visibility</p:attrName>
                                        </p:attrNameLst>
                                      </p:cBhvr>
                                      <p:to>
                                        <p:strVal val="visible"/>
                                      </p:to>
                                    </p:set>
                                    <p:animEffect transition="in" filter="fade">
                                      <p:cBhvr>
                                        <p:cTn id="7" dur="500"/>
                                        <p:tgtEl>
                                          <p:spTgt spid="2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265">
                                            <p:txEl>
                                              <p:pRg st="2" end="2"/>
                                            </p:txEl>
                                          </p:spTgt>
                                        </p:tgtEl>
                                        <p:attrNameLst>
                                          <p:attrName>style.visibility</p:attrName>
                                        </p:attrNameLst>
                                      </p:cBhvr>
                                      <p:to>
                                        <p:strVal val="visible"/>
                                      </p:to>
                                    </p:set>
                                    <p:animEffect transition="in" filter="fade">
                                      <p:cBhvr>
                                        <p:cTn id="12" dur="500"/>
                                        <p:tgtEl>
                                          <p:spTgt spid="2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265">
                                            <p:txEl>
                                              <p:pRg st="3" end="3"/>
                                            </p:txEl>
                                          </p:spTgt>
                                        </p:tgtEl>
                                        <p:attrNameLst>
                                          <p:attrName>style.visibility</p:attrName>
                                        </p:attrNameLst>
                                      </p:cBhvr>
                                      <p:to>
                                        <p:strVal val="visible"/>
                                      </p:to>
                                    </p:set>
                                    <p:animEffect transition="in" filter="fade">
                                      <p:cBhvr>
                                        <p:cTn id="17" dur="500"/>
                                        <p:tgtEl>
                                          <p:spTgt spid="26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1" nodeType="clickEffect">
                                  <p:stCondLst>
                                    <p:cond delay="0"/>
                                  </p:stCondLst>
                                  <p:iterate>
                                    <p:tmAbs val="0"/>
                                  </p:iterate>
                                  <p:childTnLst>
                                    <p:set>
                                      <p:cBhvr>
                                        <p:cTn id="21" fill="hold"/>
                                        <p:tgtEl>
                                          <p:spTgt spid="265">
                                            <p:txEl>
                                              <p:pRg st="4" end="4"/>
                                            </p:txEl>
                                          </p:spTgt>
                                        </p:tgtEl>
                                        <p:attrNameLst>
                                          <p:attrName>style.visibility</p:attrName>
                                        </p:attrNameLst>
                                      </p:cBhvr>
                                      <p:to>
                                        <p:strVal val="visible"/>
                                      </p:to>
                                    </p:set>
                                    <p:animEffect transition="in" filter="fade">
                                      <p:cBhvr>
                                        <p:cTn id="22" dur="500"/>
                                        <p:tgtEl>
                                          <p:spTgt spid="2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67" name="Title 1"/>
          <p:cNvSpPr txBox="1">
            <a:spLocks noGrp="1"/>
          </p:cNvSpPr>
          <p:nvPr>
            <p:ph type="title"/>
          </p:nvPr>
        </p:nvSpPr>
        <p:spPr>
          <a:xfrm>
            <a:off x="777238" y="288925"/>
            <a:ext cx="10629901" cy="1997075"/>
          </a:xfrm>
          <a:prstGeom prst="rect">
            <a:avLst/>
          </a:prstGeom>
          <a:solidFill>
            <a:srgbClr val="92D050"/>
          </a:solidFill>
        </p:spPr>
        <p:txBody>
          <a:bodyPr/>
          <a:lstStyle>
            <a:lvl1pPr algn="ctr">
              <a:defRPr sz="4800" b="1">
                <a:latin typeface="Arial"/>
                <a:ea typeface="Arial"/>
                <a:cs typeface="Arial"/>
                <a:sym typeface="Arial"/>
              </a:defRPr>
            </a:lvl1pPr>
          </a:lstStyle>
          <a:p>
            <a:r>
              <a:t>What did Cross+Generational Ministry look like at St. Petri?</a:t>
            </a:r>
          </a:p>
        </p:txBody>
      </p:sp>
      <p:sp>
        <p:nvSpPr>
          <p:cNvPr id="268" name="Content Placeholder 2"/>
          <p:cNvSpPr txBox="1">
            <a:spLocks noGrp="1"/>
          </p:cNvSpPr>
          <p:nvPr>
            <p:ph type="body" idx="1"/>
          </p:nvPr>
        </p:nvSpPr>
        <p:spPr>
          <a:xfrm>
            <a:off x="662939" y="2523488"/>
            <a:ext cx="10744201" cy="4182113"/>
          </a:xfrm>
          <a:prstGeom prst="rect">
            <a:avLst/>
          </a:prstGeom>
          <a:solidFill>
            <a:srgbClr val="FFE699"/>
          </a:solidFill>
        </p:spPr>
        <p:txBody>
          <a:bodyPr anchor="ctr"/>
          <a:lstStyle/>
          <a:p>
            <a:pPr>
              <a:defRPr sz="4800"/>
            </a:pPr>
            <a:r>
              <a:t>FAITH5</a:t>
            </a:r>
          </a:p>
          <a:p>
            <a:pPr>
              <a:defRPr sz="4800"/>
            </a:pPr>
            <a:r>
              <a:t>GIFT (Growing In Faith Together)</a:t>
            </a:r>
          </a:p>
          <a:p>
            <a:pPr>
              <a:defRPr sz="4800"/>
            </a:pPr>
            <a:r>
              <a:t>VBS</a:t>
            </a:r>
          </a:p>
          <a:p>
            <a:pPr>
              <a:defRPr sz="4800"/>
            </a:pPr>
            <a:r>
              <a:t>Confirmation</a:t>
            </a:r>
          </a:p>
          <a:p>
            <a:pPr>
              <a:defRPr sz="4800"/>
            </a:pPr>
            <a:r>
              <a:t>Worship</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70" name="Title 1"/>
          <p:cNvSpPr txBox="1">
            <a:spLocks noGrp="1"/>
          </p:cNvSpPr>
          <p:nvPr>
            <p:ph type="title"/>
          </p:nvPr>
        </p:nvSpPr>
        <p:spPr>
          <a:prstGeom prst="rect">
            <a:avLst/>
          </a:prstGeom>
        </p:spPr>
        <p:txBody>
          <a:bodyPr/>
          <a:lstStyle/>
          <a:p>
            <a:endParaRPr/>
          </a:p>
        </p:txBody>
      </p:sp>
      <p:sp>
        <p:nvSpPr>
          <p:cNvPr id="271" name="Content Placeholder 2"/>
          <p:cNvSpPr txBox="1">
            <a:spLocks noGrp="1"/>
          </p:cNvSpPr>
          <p:nvPr>
            <p:ph type="body" idx="1"/>
          </p:nvPr>
        </p:nvSpPr>
        <p:spPr>
          <a:prstGeom prst="rect">
            <a:avLst/>
          </a:prstGeom>
        </p:spPr>
        <p:txBody>
          <a:bodyPr/>
          <a:lstStyle/>
          <a:p>
            <a:endParaRPr/>
          </a:p>
        </p:txBody>
      </p:sp>
      <p:pic>
        <p:nvPicPr>
          <p:cNvPr id="272" name="Picture 2" descr="Picture 2"/>
          <p:cNvPicPr>
            <a:picLocks noChangeAspect="1"/>
          </p:cNvPicPr>
          <p:nvPr/>
        </p:nvPicPr>
        <p:blipFill>
          <a:blip r:embed="rId3"/>
          <a:stretch>
            <a:fillRect/>
          </a:stretch>
        </p:blipFill>
        <p:spPr>
          <a:xfrm>
            <a:off x="-120203" y="0"/>
            <a:ext cx="12312203" cy="6858000"/>
          </a:xfrm>
          <a:prstGeom prst="rect">
            <a:avLst/>
          </a:prstGeom>
          <a:ln w="12700">
            <a:miter lim="400000"/>
          </a:ln>
        </p:spPr>
      </p:pic>
      <p:sp>
        <p:nvSpPr>
          <p:cNvPr id="273" name="Rectangle 5"/>
          <p:cNvSpPr txBox="1"/>
          <p:nvPr/>
        </p:nvSpPr>
        <p:spPr>
          <a:xfrm>
            <a:off x="3076135" y="596204"/>
            <a:ext cx="8231945"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400" b="1">
                <a:effectLst>
                  <a:outerShdw blurRad="38100" dist="19050" dir="2700000" rotWithShape="0">
                    <a:srgbClr val="000000">
                      <a:alpha val="40000"/>
                    </a:srgbClr>
                  </a:outerShdw>
                </a:effectLst>
              </a:defRPr>
            </a:lvl1pPr>
          </a:lstStyle>
          <a:p>
            <a:r>
              <a:t>Share: Your Highs and Lows</a:t>
            </a:r>
          </a:p>
        </p:txBody>
      </p:sp>
      <p:sp>
        <p:nvSpPr>
          <p:cNvPr id="274" name="Rectangle 6"/>
          <p:cNvSpPr txBox="1"/>
          <p:nvPr/>
        </p:nvSpPr>
        <p:spPr>
          <a:xfrm>
            <a:off x="3179943" y="1424664"/>
            <a:ext cx="8024327" cy="790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b="1">
                <a:effectLst>
                  <a:outerShdw blurRad="38100" dist="19050" dir="2700000" rotWithShape="0">
                    <a:srgbClr val="000000">
                      <a:alpha val="40000"/>
                    </a:srgbClr>
                  </a:outerShdw>
                </a:effectLst>
              </a:defRPr>
            </a:lvl1pPr>
          </a:lstStyle>
          <a:p>
            <a:r>
              <a:t>Read: A Bible Verse or Story</a:t>
            </a:r>
          </a:p>
        </p:txBody>
      </p:sp>
      <p:sp>
        <p:nvSpPr>
          <p:cNvPr id="275" name="Rectangle 7"/>
          <p:cNvSpPr txBox="1"/>
          <p:nvPr/>
        </p:nvSpPr>
        <p:spPr>
          <a:xfrm>
            <a:off x="3209318" y="2250451"/>
            <a:ext cx="4224298" cy="790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b="1"/>
            </a:lvl1pPr>
          </a:lstStyle>
          <a:p>
            <a:r>
              <a:t>Talk: Discuss It</a:t>
            </a:r>
          </a:p>
        </p:txBody>
      </p:sp>
      <p:sp>
        <p:nvSpPr>
          <p:cNvPr id="276" name="Rectangle 10"/>
          <p:cNvSpPr txBox="1"/>
          <p:nvPr/>
        </p:nvSpPr>
        <p:spPr>
          <a:xfrm>
            <a:off x="3184030" y="3890457"/>
            <a:ext cx="5572793" cy="790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b="1">
                <a:effectLst>
                  <a:outerShdw blurRad="38100" dist="19050" dir="2700000" rotWithShape="0">
                    <a:srgbClr val="000000">
                      <a:alpha val="40000"/>
                    </a:srgbClr>
                  </a:outerShdw>
                </a:effectLst>
              </a:defRPr>
            </a:lvl1pPr>
          </a:lstStyle>
          <a:p>
            <a:r>
              <a:t>Bless: One Another</a:t>
            </a:r>
          </a:p>
        </p:txBody>
      </p:sp>
      <p:sp>
        <p:nvSpPr>
          <p:cNvPr id="277" name="Rectangle 3"/>
          <p:cNvSpPr txBox="1"/>
          <p:nvPr/>
        </p:nvSpPr>
        <p:spPr>
          <a:xfrm>
            <a:off x="3168196" y="3040818"/>
            <a:ext cx="4195165" cy="790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5400" b="1">
                <a:effectLst>
                  <a:outerShdw blurRad="38100" dist="19050" dir="2700000" rotWithShape="0">
                    <a:srgbClr val="000000">
                      <a:alpha val="40000"/>
                    </a:srgbClr>
                  </a:outerShdw>
                </a:effectLst>
              </a:defRPr>
            </a:lvl1pPr>
          </a:lstStyle>
          <a:p>
            <a:r>
              <a:t>Pray: Together</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pic>
        <p:nvPicPr>
          <p:cNvPr id="281" name="Picture 6" descr="Picture 6"/>
          <p:cNvPicPr>
            <a:picLocks noChangeAspect="1"/>
          </p:cNvPicPr>
          <p:nvPr/>
        </p:nvPicPr>
        <p:blipFill>
          <a:blip r:embed="rId2"/>
          <a:stretch>
            <a:fillRect/>
          </a:stretch>
        </p:blipFill>
        <p:spPr>
          <a:xfrm>
            <a:off x="357809" y="2830042"/>
            <a:ext cx="5744207" cy="3759808"/>
          </a:xfrm>
          <a:prstGeom prst="rect">
            <a:avLst/>
          </a:prstGeom>
          <a:ln w="12700">
            <a:miter lim="400000"/>
          </a:ln>
        </p:spPr>
      </p:pic>
      <p:pic>
        <p:nvPicPr>
          <p:cNvPr id="282" name="Picture 3" descr="Picture 3"/>
          <p:cNvPicPr>
            <a:picLocks noChangeAspect="1"/>
          </p:cNvPicPr>
          <p:nvPr/>
        </p:nvPicPr>
        <p:blipFill>
          <a:blip r:embed="rId3"/>
          <a:stretch>
            <a:fillRect/>
          </a:stretch>
        </p:blipFill>
        <p:spPr>
          <a:xfrm>
            <a:off x="6428059" y="1016156"/>
            <a:ext cx="5433393" cy="5496449"/>
          </a:xfrm>
          <a:prstGeom prst="rect">
            <a:avLst/>
          </a:prstGeom>
          <a:ln w="12700">
            <a:miter lim="400000"/>
          </a:ln>
        </p:spPr>
      </p:pic>
      <p:sp>
        <p:nvSpPr>
          <p:cNvPr id="283" name="Title 1"/>
          <p:cNvSpPr txBox="1">
            <a:spLocks noGrp="1"/>
          </p:cNvSpPr>
          <p:nvPr>
            <p:ph type="title"/>
          </p:nvPr>
        </p:nvSpPr>
        <p:spPr>
          <a:xfrm>
            <a:off x="1691940" y="241724"/>
            <a:ext cx="8820150" cy="688583"/>
          </a:xfrm>
          <a:prstGeom prst="rect">
            <a:avLst/>
          </a:prstGeom>
          <a:solidFill>
            <a:srgbClr val="92D050"/>
          </a:solidFill>
        </p:spPr>
        <p:txBody>
          <a:bodyPr/>
          <a:lstStyle>
            <a:lvl1pPr algn="ctr" defTabSz="877823">
              <a:defRPr sz="4224" b="1">
                <a:latin typeface="Arial"/>
                <a:ea typeface="Arial"/>
                <a:cs typeface="Arial"/>
                <a:sym typeface="Arial"/>
              </a:defRPr>
            </a:lvl1pPr>
          </a:lstStyle>
          <a:p>
            <a:r>
              <a:t>GIFT: Growing In Faith Together</a:t>
            </a:r>
          </a:p>
        </p:txBody>
      </p:sp>
      <p:grpSp>
        <p:nvGrpSpPr>
          <p:cNvPr id="286" name="Content Placeholder 2"/>
          <p:cNvGrpSpPr/>
          <p:nvPr/>
        </p:nvGrpSpPr>
        <p:grpSpPr>
          <a:xfrm>
            <a:off x="905208" y="1097288"/>
            <a:ext cx="4231044" cy="1297775"/>
            <a:chOff x="0" y="0"/>
            <a:chExt cx="4231042" cy="1297774"/>
          </a:xfrm>
        </p:grpSpPr>
        <p:sp>
          <p:nvSpPr>
            <p:cNvPr id="284" name="Rectangle"/>
            <p:cNvSpPr/>
            <p:nvPr/>
          </p:nvSpPr>
          <p:spPr>
            <a:xfrm>
              <a:off x="-1" y="-1"/>
              <a:ext cx="4231044" cy="1297776"/>
            </a:xfrm>
            <a:prstGeom prst="rect">
              <a:avLst/>
            </a:prstGeom>
            <a:solidFill>
              <a:srgbClr val="FFE699"/>
            </a:solidFill>
            <a:ln w="12700" cap="flat">
              <a:noFill/>
              <a:miter lim="400000"/>
            </a:ln>
            <a:effectLst/>
          </p:spPr>
          <p:txBody>
            <a:bodyPr wrap="square" lIns="45719" tIns="45719" rIns="45719" bIns="45719" numCol="1" anchor="t">
              <a:noAutofit/>
            </a:bodyPr>
            <a:lstStyle/>
            <a:p>
              <a:pPr algn="ctr" defTabSz="914400">
                <a:lnSpc>
                  <a:spcPct val="90000"/>
                </a:lnSpc>
                <a:spcBef>
                  <a:spcPts val="1000"/>
                </a:spcBef>
                <a:defRPr sz="900"/>
              </a:pPr>
              <a:endParaRPr/>
            </a:p>
          </p:txBody>
        </p:sp>
        <p:sp>
          <p:nvSpPr>
            <p:cNvPr id="285" name="SHARE…"/>
            <p:cNvSpPr txBox="1"/>
            <p:nvPr/>
          </p:nvSpPr>
          <p:spPr>
            <a:xfrm>
              <a:off x="32118" y="-1"/>
              <a:ext cx="4166806" cy="129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t">
              <a:normAutofit/>
            </a:bodyPr>
            <a:lstStyle/>
            <a:p>
              <a:pPr algn="ctr" defTabSz="365760">
                <a:lnSpc>
                  <a:spcPct val="90000"/>
                </a:lnSpc>
                <a:spcBef>
                  <a:spcPts val="400"/>
                </a:spcBef>
                <a:defRPr sz="4160" b="1"/>
              </a:pPr>
              <a:r>
                <a:t>SHARE </a:t>
              </a:r>
            </a:p>
            <a:p>
              <a:pPr algn="ctr" defTabSz="365760">
                <a:lnSpc>
                  <a:spcPct val="90000"/>
                </a:lnSpc>
                <a:spcBef>
                  <a:spcPts val="400"/>
                </a:spcBef>
                <a:defRPr sz="4160" b="1"/>
              </a:pPr>
              <a:r>
                <a:t>Highs and Lows</a:t>
              </a:r>
              <a:endParaRPr sz="1120"/>
            </a:p>
            <a:p>
              <a:pPr defTabSz="365760">
                <a:lnSpc>
                  <a:spcPct val="90000"/>
                </a:lnSpc>
                <a:spcBef>
                  <a:spcPts val="400"/>
                </a:spcBef>
                <a:defRPr sz="840"/>
              </a:pPr>
              <a:endParaRPr sz="1120"/>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81" name="Picture 16" descr="Picture 16"/>
          <p:cNvPicPr>
            <a:picLocks noChangeAspect="1"/>
          </p:cNvPicPr>
          <p:nvPr/>
        </p:nvPicPr>
        <p:blipFill>
          <a:blip r:embed="rId2"/>
          <a:stretch>
            <a:fillRect/>
          </a:stretch>
        </p:blipFill>
        <p:spPr>
          <a:xfrm>
            <a:off x="2743200" y="744384"/>
            <a:ext cx="1350809" cy="1413082"/>
          </a:xfrm>
          <a:prstGeom prst="rect">
            <a:avLst/>
          </a:prstGeom>
          <a:ln w="12700">
            <a:miter lim="400000"/>
          </a:ln>
        </p:spPr>
      </p:pic>
      <p:sp>
        <p:nvSpPr>
          <p:cNvPr id="182" name="TextBox 1"/>
          <p:cNvSpPr txBox="1"/>
          <p:nvPr/>
        </p:nvSpPr>
        <p:spPr>
          <a:xfrm>
            <a:off x="1663505" y="2663301"/>
            <a:ext cx="8644598" cy="3291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914400">
              <a:defRPr sz="5400">
                <a:solidFill>
                  <a:srgbClr val="FFFFFF"/>
                </a:solidFill>
                <a:latin typeface="Trebuchet MS"/>
                <a:ea typeface="Trebuchet MS"/>
                <a:cs typeface="Trebuchet MS"/>
                <a:sym typeface="Trebuchet MS"/>
              </a:defRPr>
            </a:pPr>
            <a:r>
              <a:t>Your highs and lows of this past 24 hrs</a:t>
            </a:r>
            <a:r>
              <a:rPr b="1"/>
              <a:t> </a:t>
            </a:r>
            <a:r>
              <a:t>with at least 2 people you did not come with today.</a:t>
            </a:r>
          </a:p>
        </p:txBody>
      </p:sp>
      <p:sp>
        <p:nvSpPr>
          <p:cNvPr id="183" name="TextBox 6"/>
          <p:cNvSpPr txBox="1"/>
          <p:nvPr/>
        </p:nvSpPr>
        <p:spPr>
          <a:xfrm>
            <a:off x="3944030" y="944272"/>
            <a:ext cx="4328161" cy="1399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371600" indent="-1371600" algn="ctr" defTabSz="914400">
              <a:defRPr sz="8800">
                <a:solidFill>
                  <a:srgbClr val="CC00FF"/>
                </a:solidFill>
                <a:latin typeface="Trebuchet MS"/>
                <a:ea typeface="Trebuchet MS"/>
                <a:cs typeface="Trebuchet MS"/>
                <a:sym typeface="Trebuchet MS"/>
              </a:defRPr>
            </a:pPr>
            <a:r>
              <a:t>SHARE</a:t>
            </a:r>
            <a:r>
              <a:rPr sz="5400" b="1">
                <a:effectLst>
                  <a:outerShdw blurRad="38100" dist="38100" dir="2700000" rotWithShape="0">
                    <a:srgbClr val="000000">
                      <a:alpha val="43137"/>
                    </a:srgbClr>
                  </a:outerShdw>
                </a:effectLst>
                <a:latin typeface="Arial"/>
                <a:ea typeface="Arial"/>
                <a:cs typeface="Arial"/>
                <a:sym typeface="Arial"/>
              </a:rPr>
              <a:t> </a:t>
            </a:r>
            <a:r>
              <a:rPr sz="3600">
                <a:effectLst>
                  <a:outerShdw blurRad="38100" dist="38100" dir="2700000" rotWithShape="0">
                    <a:srgbClr val="000000">
                      <a:alpha val="43137"/>
                    </a:srgbClr>
                  </a:outerShdw>
                </a:effectLst>
              </a:rP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82"/>
                                        </p:tgtEl>
                                        <p:attrNameLst>
                                          <p:attrName>style.visibility</p:attrName>
                                        </p:attrNameLst>
                                      </p:cBhvr>
                                      <p:to>
                                        <p:strVal val="visible"/>
                                      </p:to>
                                    </p:set>
                                    <p:animEffect transition="in" filter="fade">
                                      <p:cBhvr>
                                        <p:cTn id="7" dur="10"/>
                                        <p:tgtEl>
                                          <p:spTgt spid="182"/>
                                        </p:tgtEl>
                                      </p:cBhvr>
                                    </p:animEffect>
                                  </p:childTnLst>
                                </p:cTn>
                              </p:par>
                            </p:childTnLst>
                          </p:cTn>
                        </p:par>
                        <p:par>
                          <p:cTn id="8" fill="hold">
                            <p:stCondLst>
                              <p:cond delay="10"/>
                            </p:stCondLst>
                            <p:childTnLst>
                              <p:par>
                                <p:cTn id="9" presetID="10" presetClass="entr" fill="hold" grpId="2" nodeType="afterEffect">
                                  <p:stCondLst>
                                    <p:cond delay="0"/>
                                  </p:stCondLst>
                                  <p:iterate>
                                    <p:tmAbs val="0"/>
                                  </p:iterate>
                                  <p:childTnLst>
                                    <p:set>
                                      <p:cBhvr>
                                        <p:cTn id="10" fill="hold"/>
                                        <p:tgtEl>
                                          <p:spTgt spid="183"/>
                                        </p:tgtEl>
                                        <p:attrNameLst>
                                          <p:attrName>style.visibility</p:attrName>
                                        </p:attrNameLst>
                                      </p:cBhvr>
                                      <p:to>
                                        <p:strVal val="visible"/>
                                      </p:to>
                                    </p:set>
                                    <p:animEffect transition="in" filter="fade">
                                      <p:cBhvr>
                                        <p:cTn id="11" dur="1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P spid="183"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88" name="Content Placeholder 2"/>
          <p:cNvSpPr txBox="1">
            <a:spLocks noGrp="1"/>
          </p:cNvSpPr>
          <p:nvPr>
            <p:ph type="body" sz="quarter" idx="1"/>
          </p:nvPr>
        </p:nvSpPr>
        <p:spPr>
          <a:xfrm>
            <a:off x="4943061" y="1576781"/>
            <a:ext cx="3246782" cy="1670001"/>
          </a:xfrm>
          <a:prstGeom prst="rect">
            <a:avLst/>
          </a:prstGeom>
          <a:solidFill>
            <a:srgbClr val="FFE699"/>
          </a:solidFill>
        </p:spPr>
        <p:txBody>
          <a:bodyPr/>
          <a:lstStyle/>
          <a:p>
            <a:pPr marL="0" indent="0" algn="ctr">
              <a:buSzTx/>
              <a:buNone/>
              <a:defRPr sz="4800" b="1" i="1"/>
            </a:pPr>
            <a:r>
              <a:t>READ</a:t>
            </a:r>
            <a:r>
              <a:rPr b="0" i="0"/>
              <a:t> </a:t>
            </a:r>
          </a:p>
          <a:p>
            <a:pPr marL="0" indent="0" algn="ctr">
              <a:buSzTx/>
              <a:buNone/>
              <a:defRPr sz="4800" b="1"/>
            </a:pPr>
            <a:r>
              <a:t>Scripture</a:t>
            </a:r>
          </a:p>
        </p:txBody>
      </p:sp>
      <p:grpSp>
        <p:nvGrpSpPr>
          <p:cNvPr id="291" name="Title 1"/>
          <p:cNvGrpSpPr/>
          <p:nvPr/>
        </p:nvGrpSpPr>
        <p:grpSpPr>
          <a:xfrm>
            <a:off x="1847850" y="83301"/>
            <a:ext cx="8601504" cy="740790"/>
            <a:chOff x="0" y="0"/>
            <a:chExt cx="8601502" cy="740788"/>
          </a:xfrm>
        </p:grpSpPr>
        <p:sp>
          <p:nvSpPr>
            <p:cNvPr id="289" name="Rectangle"/>
            <p:cNvSpPr/>
            <p:nvPr/>
          </p:nvSpPr>
          <p:spPr>
            <a:xfrm>
              <a:off x="0" y="0"/>
              <a:ext cx="8601503" cy="740789"/>
            </a:xfrm>
            <a:prstGeom prst="rect">
              <a:avLst/>
            </a:prstGeom>
            <a:solidFill>
              <a:srgbClr val="92D050"/>
            </a:solidFill>
            <a:ln w="12700" cap="flat">
              <a:noFill/>
              <a:miter lim="400000"/>
            </a:ln>
            <a:effectLst/>
          </p:spPr>
          <p:txBody>
            <a:bodyPr wrap="square" lIns="45719" tIns="45719" rIns="45719" bIns="45719" numCol="1" anchor="ctr">
              <a:noAutofit/>
            </a:bodyPr>
            <a:lstStyle/>
            <a:p>
              <a:pPr defTabSz="914400">
                <a:lnSpc>
                  <a:spcPct val="90000"/>
                </a:lnSpc>
                <a:defRPr sz="4400">
                  <a:latin typeface="Calibri Light"/>
                  <a:ea typeface="Calibri Light"/>
                  <a:cs typeface="Calibri Light"/>
                  <a:sym typeface="Calibri Light"/>
                </a:defRPr>
              </a:pPr>
              <a:endParaRPr/>
            </a:p>
          </p:txBody>
        </p:sp>
        <p:sp>
          <p:nvSpPr>
            <p:cNvPr id="290" name="GIFT: Growing In Faith Together"/>
            <p:cNvSpPr/>
            <p:nvPr/>
          </p:nvSpPr>
          <p:spPr>
            <a:xfrm>
              <a:off x="34290" y="370394"/>
              <a:ext cx="853292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ctr">
              <a:spAutoFit/>
            </a:bodyPr>
            <a:lstStyle>
              <a:lvl1pPr defTabSz="914400">
                <a:lnSpc>
                  <a:spcPct val="90000"/>
                </a:lnSpc>
                <a:defRPr sz="4400" b="1">
                  <a:latin typeface="Arial"/>
                  <a:ea typeface="Arial"/>
                  <a:cs typeface="Arial"/>
                  <a:sym typeface="Arial"/>
                </a:defRPr>
              </a:lvl1pPr>
            </a:lstStyle>
            <a:p>
              <a:r>
                <a:t>GIFT: Growing In Faith Together</a:t>
              </a:r>
            </a:p>
          </p:txBody>
        </p:sp>
      </p:grpSp>
      <p:pic>
        <p:nvPicPr>
          <p:cNvPr id="292" name="Picture 4" descr="Picture 4"/>
          <p:cNvPicPr>
            <a:picLocks noChangeAspect="1"/>
          </p:cNvPicPr>
          <p:nvPr/>
        </p:nvPicPr>
        <p:blipFill>
          <a:blip r:embed="rId2"/>
          <a:srcRect t="17044" r="33723"/>
          <a:stretch>
            <a:fillRect/>
          </a:stretch>
        </p:blipFill>
        <p:spPr>
          <a:xfrm>
            <a:off x="217098" y="1764264"/>
            <a:ext cx="4368898" cy="4875076"/>
          </a:xfrm>
          <a:prstGeom prst="rect">
            <a:avLst/>
          </a:prstGeom>
          <a:ln w="12700">
            <a:miter lim="400000"/>
          </a:ln>
        </p:spPr>
      </p:pic>
      <p:pic>
        <p:nvPicPr>
          <p:cNvPr id="293" name="Picture 6" descr="Picture 6"/>
          <p:cNvPicPr>
            <a:picLocks noChangeAspect="1"/>
          </p:cNvPicPr>
          <p:nvPr/>
        </p:nvPicPr>
        <p:blipFill>
          <a:blip r:embed="rId3"/>
          <a:stretch>
            <a:fillRect/>
          </a:stretch>
        </p:blipFill>
        <p:spPr>
          <a:xfrm>
            <a:off x="8446316" y="885640"/>
            <a:ext cx="3576831" cy="5790075"/>
          </a:xfrm>
          <a:prstGeom prst="rect">
            <a:avLst/>
          </a:prstGeom>
          <a:ln w="12700">
            <a:miter lim="400000"/>
          </a:ln>
        </p:spPr>
      </p:pic>
      <p:pic>
        <p:nvPicPr>
          <p:cNvPr id="294" name="Picture 7" descr="Picture 7"/>
          <p:cNvPicPr>
            <a:picLocks noChangeAspect="1"/>
          </p:cNvPicPr>
          <p:nvPr/>
        </p:nvPicPr>
        <p:blipFill>
          <a:blip r:embed="rId4"/>
          <a:srcRect l="17723" t="32783" r="10697"/>
          <a:stretch>
            <a:fillRect/>
          </a:stretch>
        </p:blipFill>
        <p:spPr>
          <a:xfrm>
            <a:off x="4248923" y="3926451"/>
            <a:ext cx="4572001" cy="251029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96" name="Content Placeholder 2"/>
          <p:cNvSpPr txBox="1">
            <a:spLocks noGrp="1"/>
          </p:cNvSpPr>
          <p:nvPr>
            <p:ph type="body" sz="quarter" idx="1"/>
          </p:nvPr>
        </p:nvSpPr>
        <p:spPr>
          <a:xfrm>
            <a:off x="401034" y="851130"/>
            <a:ext cx="2761122" cy="1509934"/>
          </a:xfrm>
          <a:prstGeom prst="rect">
            <a:avLst/>
          </a:prstGeom>
          <a:solidFill>
            <a:srgbClr val="FFE699"/>
          </a:solidFill>
        </p:spPr>
        <p:txBody>
          <a:bodyPr/>
          <a:lstStyle/>
          <a:p>
            <a:pPr marL="0" indent="0" algn="ctr">
              <a:buSzTx/>
              <a:buNone/>
              <a:defRPr sz="3300" b="1" i="1"/>
            </a:pPr>
            <a:r>
              <a:t>TALK              </a:t>
            </a:r>
            <a:r>
              <a:rPr i="0"/>
              <a:t>about the Biblical story</a:t>
            </a:r>
          </a:p>
        </p:txBody>
      </p:sp>
      <p:grpSp>
        <p:nvGrpSpPr>
          <p:cNvPr id="299" name="Title 1"/>
          <p:cNvGrpSpPr/>
          <p:nvPr/>
        </p:nvGrpSpPr>
        <p:grpSpPr>
          <a:xfrm>
            <a:off x="2012242" y="-258916"/>
            <a:ext cx="9680676" cy="1426684"/>
            <a:chOff x="0" y="0"/>
            <a:chExt cx="9680674" cy="1426683"/>
          </a:xfrm>
        </p:grpSpPr>
        <p:sp>
          <p:nvSpPr>
            <p:cNvPr id="297" name="Rectangle"/>
            <p:cNvSpPr/>
            <p:nvPr/>
          </p:nvSpPr>
          <p:spPr>
            <a:xfrm>
              <a:off x="0" y="380761"/>
              <a:ext cx="9680675" cy="665161"/>
            </a:xfrm>
            <a:prstGeom prst="rect">
              <a:avLst/>
            </a:prstGeom>
            <a:solidFill>
              <a:srgbClr val="92D050"/>
            </a:solidFill>
            <a:ln w="12700" cap="flat">
              <a:noFill/>
              <a:miter lim="400000"/>
            </a:ln>
            <a:effectLst/>
          </p:spPr>
          <p:txBody>
            <a:bodyPr wrap="square" lIns="45719" tIns="45719" rIns="45719" bIns="45719" numCol="1" anchor="ctr">
              <a:noAutofit/>
            </a:bodyPr>
            <a:lstStyle/>
            <a:p>
              <a:pPr defTabSz="914400">
                <a:lnSpc>
                  <a:spcPct val="90000"/>
                </a:lnSpc>
                <a:defRPr sz="4400">
                  <a:latin typeface="Calibri Light"/>
                  <a:ea typeface="Calibri Light"/>
                  <a:cs typeface="Calibri Light"/>
                  <a:sym typeface="Calibri Light"/>
                </a:defRPr>
              </a:pPr>
              <a:endParaRPr/>
            </a:p>
          </p:txBody>
        </p:sp>
        <p:sp>
          <p:nvSpPr>
            <p:cNvPr id="298" name="GIFT: Growing In Faith Together"/>
            <p:cNvSpPr txBox="1"/>
            <p:nvPr/>
          </p:nvSpPr>
          <p:spPr>
            <a:xfrm>
              <a:off x="38868" y="0"/>
              <a:ext cx="9602939" cy="14266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ctr">
              <a:noAutofit/>
            </a:bodyPr>
            <a:lstStyle>
              <a:lvl1pPr defTabSz="914400">
                <a:lnSpc>
                  <a:spcPct val="90000"/>
                </a:lnSpc>
                <a:defRPr sz="4400" b="1">
                  <a:latin typeface="Arial"/>
                  <a:ea typeface="Arial"/>
                  <a:cs typeface="Arial"/>
                  <a:sym typeface="Arial"/>
                </a:defRPr>
              </a:lvl1pPr>
            </a:lstStyle>
            <a:p>
              <a:r>
                <a:t>GIFT: Growing In Faith Together</a:t>
              </a:r>
            </a:p>
          </p:txBody>
        </p:sp>
      </p:grpSp>
      <p:pic>
        <p:nvPicPr>
          <p:cNvPr id="300" name="Picture 18" descr="Picture 18"/>
          <p:cNvPicPr>
            <a:picLocks noChangeAspect="1"/>
          </p:cNvPicPr>
          <p:nvPr/>
        </p:nvPicPr>
        <p:blipFill>
          <a:blip r:embed="rId2"/>
          <a:stretch>
            <a:fillRect/>
          </a:stretch>
        </p:blipFill>
        <p:spPr>
          <a:xfrm>
            <a:off x="3888752" y="991432"/>
            <a:ext cx="7246474" cy="5301741"/>
          </a:xfrm>
          <a:prstGeom prst="rect">
            <a:avLst/>
          </a:prstGeom>
          <a:ln w="12700">
            <a:miter lim="400000"/>
          </a:ln>
        </p:spPr>
      </p:pic>
      <p:pic>
        <p:nvPicPr>
          <p:cNvPr id="301" name="Picture 19" descr="Picture 19"/>
          <p:cNvPicPr>
            <a:picLocks noChangeAspect="1"/>
          </p:cNvPicPr>
          <p:nvPr/>
        </p:nvPicPr>
        <p:blipFill>
          <a:blip r:embed="rId3"/>
          <a:stretch>
            <a:fillRect/>
          </a:stretch>
        </p:blipFill>
        <p:spPr>
          <a:xfrm>
            <a:off x="163457" y="2647683"/>
            <a:ext cx="5270803" cy="3648540"/>
          </a:xfrm>
          <a:prstGeom prst="rect">
            <a:avLst/>
          </a:prstGeom>
          <a:ln w="12700">
            <a:miter lim="400000"/>
          </a:ln>
        </p:spPr>
      </p:pic>
      <p:pic>
        <p:nvPicPr>
          <p:cNvPr id="302" name="Picture 21" descr="Picture 21"/>
          <p:cNvPicPr>
            <a:picLocks noChangeAspect="1"/>
          </p:cNvPicPr>
          <p:nvPr/>
        </p:nvPicPr>
        <p:blipFill>
          <a:blip r:embed="rId4"/>
          <a:stretch>
            <a:fillRect/>
          </a:stretch>
        </p:blipFill>
        <p:spPr>
          <a:xfrm>
            <a:off x="7301551" y="872223"/>
            <a:ext cx="4508155" cy="5029948"/>
          </a:xfrm>
          <a:prstGeom prst="rect">
            <a:avLst/>
          </a:prstGeom>
          <a:ln w="12700">
            <a:miter lim="400000"/>
          </a:ln>
        </p:spPr>
      </p:pic>
      <p:pic>
        <p:nvPicPr>
          <p:cNvPr id="303" name="Picture 22" descr="Picture 22"/>
          <p:cNvPicPr>
            <a:picLocks noChangeAspect="1"/>
          </p:cNvPicPr>
          <p:nvPr/>
        </p:nvPicPr>
        <p:blipFill>
          <a:blip r:embed="rId5"/>
          <a:stretch>
            <a:fillRect/>
          </a:stretch>
        </p:blipFill>
        <p:spPr>
          <a:xfrm>
            <a:off x="2238255" y="2526178"/>
            <a:ext cx="4743161" cy="4237639"/>
          </a:xfrm>
          <a:prstGeom prst="rect">
            <a:avLst/>
          </a:prstGeom>
          <a:ln w="12700">
            <a:miter lim="400000"/>
          </a:ln>
        </p:spPr>
      </p:pic>
      <p:pic>
        <p:nvPicPr>
          <p:cNvPr id="304" name="Picture 1" descr="Picture 1"/>
          <p:cNvPicPr>
            <a:picLocks noChangeAspect="1"/>
          </p:cNvPicPr>
          <p:nvPr/>
        </p:nvPicPr>
        <p:blipFill>
          <a:blip r:embed="rId6"/>
          <a:stretch>
            <a:fillRect/>
          </a:stretch>
        </p:blipFill>
        <p:spPr>
          <a:xfrm>
            <a:off x="6432048" y="925602"/>
            <a:ext cx="5350508" cy="5838215"/>
          </a:xfrm>
          <a:prstGeom prst="rect">
            <a:avLst/>
          </a:prstGeom>
          <a:ln w="12700">
            <a:miter lim="400000"/>
          </a:ln>
        </p:spPr>
      </p:pic>
      <p:pic>
        <p:nvPicPr>
          <p:cNvPr id="305" name="Picture 4" descr="Picture 4"/>
          <p:cNvPicPr>
            <a:picLocks noChangeAspect="1"/>
          </p:cNvPicPr>
          <p:nvPr/>
        </p:nvPicPr>
        <p:blipFill>
          <a:blip r:embed="rId7"/>
          <a:stretch>
            <a:fillRect/>
          </a:stretch>
        </p:blipFill>
        <p:spPr>
          <a:xfrm>
            <a:off x="163457" y="2647683"/>
            <a:ext cx="6268591" cy="416360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02"/>
                                        </p:tgtEl>
                                        <p:attrNameLst>
                                          <p:attrName>style.visibility</p:attrName>
                                        </p:attrNameLst>
                                      </p:cBhvr>
                                      <p:to>
                                        <p:strVal val="visible"/>
                                      </p:to>
                                    </p:set>
                                    <p:animEffect transition="in" filter="fade">
                                      <p:cBhvr>
                                        <p:cTn id="7" dur="500"/>
                                        <p:tgtEl>
                                          <p:spTgt spid="302"/>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303"/>
                                        </p:tgtEl>
                                        <p:attrNameLst>
                                          <p:attrName>style.visibility</p:attrName>
                                        </p:attrNameLst>
                                      </p:cBhvr>
                                      <p:to>
                                        <p:strVal val="visible"/>
                                      </p:to>
                                    </p:set>
                                    <p:animEffect transition="in" filter="fade">
                                      <p:cBhvr>
                                        <p:cTn id="11" dur="2000"/>
                                        <p:tgtEl>
                                          <p:spTgt spid="30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304"/>
                                        </p:tgtEl>
                                        <p:attrNameLst>
                                          <p:attrName>style.visibility</p:attrName>
                                        </p:attrNameLst>
                                      </p:cBhvr>
                                      <p:to>
                                        <p:strVal val="visible"/>
                                      </p:to>
                                    </p:set>
                                    <p:animEffect transition="in" filter="fade">
                                      <p:cBhvr>
                                        <p:cTn id="16" dur="500"/>
                                        <p:tgtEl>
                                          <p:spTgt spid="304"/>
                                        </p:tgtEl>
                                      </p:cBhvr>
                                    </p:animEffect>
                                  </p:childTnLst>
                                </p:cTn>
                              </p:par>
                            </p:childTnLst>
                          </p:cTn>
                        </p:par>
                        <p:par>
                          <p:cTn id="17" fill="hold">
                            <p:stCondLst>
                              <p:cond delay="500"/>
                            </p:stCondLst>
                            <p:childTnLst>
                              <p:par>
                                <p:cTn id="18" presetID="10" presetClass="entr" fill="hold" grpId="4" nodeType="afterEffect">
                                  <p:stCondLst>
                                    <p:cond delay="0"/>
                                  </p:stCondLst>
                                  <p:iterate>
                                    <p:tmAbs val="0"/>
                                  </p:iterate>
                                  <p:childTnLst>
                                    <p:set>
                                      <p:cBhvr>
                                        <p:cTn id="19" fill="hold"/>
                                        <p:tgtEl>
                                          <p:spTgt spid="305"/>
                                        </p:tgtEl>
                                        <p:attrNameLst>
                                          <p:attrName>style.visibility</p:attrName>
                                        </p:attrNameLst>
                                      </p:cBhvr>
                                      <p:to>
                                        <p:strVal val="visible"/>
                                      </p:to>
                                    </p:set>
                                    <p:animEffect transition="in" filter="fade">
                                      <p:cBhvr>
                                        <p:cTn id="20" dur="2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1" animBg="1" advAuto="0"/>
      <p:bldP spid="303" grpId="2" animBg="1" advAuto="0"/>
      <p:bldP spid="304" grpId="3" animBg="1" advAuto="0"/>
      <p:bldP spid="305" grpId="4"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07" name="Content Placeholder 2"/>
          <p:cNvSpPr txBox="1">
            <a:spLocks noGrp="1"/>
          </p:cNvSpPr>
          <p:nvPr>
            <p:ph type="body" sz="quarter" idx="1"/>
          </p:nvPr>
        </p:nvSpPr>
        <p:spPr>
          <a:xfrm>
            <a:off x="5266633" y="1013738"/>
            <a:ext cx="1855958" cy="562813"/>
          </a:xfrm>
          <a:prstGeom prst="rect">
            <a:avLst/>
          </a:prstGeom>
          <a:solidFill>
            <a:srgbClr val="FFE699"/>
          </a:solidFill>
        </p:spPr>
        <p:txBody>
          <a:bodyPr/>
          <a:lstStyle>
            <a:lvl1pPr marL="0" indent="0" algn="ctr">
              <a:lnSpc>
                <a:spcPct val="81000"/>
              </a:lnSpc>
              <a:buSzTx/>
              <a:buNone/>
              <a:defRPr sz="3600" b="1"/>
            </a:lvl1pPr>
          </a:lstStyle>
          <a:p>
            <a:r>
              <a:t>PRAY</a:t>
            </a:r>
          </a:p>
        </p:txBody>
      </p:sp>
      <p:grpSp>
        <p:nvGrpSpPr>
          <p:cNvPr id="310" name="Title 1"/>
          <p:cNvGrpSpPr/>
          <p:nvPr/>
        </p:nvGrpSpPr>
        <p:grpSpPr>
          <a:xfrm>
            <a:off x="1855696" y="149581"/>
            <a:ext cx="8677835" cy="740789"/>
            <a:chOff x="0" y="445"/>
            <a:chExt cx="8677834" cy="740788"/>
          </a:xfrm>
        </p:grpSpPr>
        <p:sp>
          <p:nvSpPr>
            <p:cNvPr id="308" name="Rectangle"/>
            <p:cNvSpPr/>
            <p:nvPr/>
          </p:nvSpPr>
          <p:spPr>
            <a:xfrm>
              <a:off x="0" y="445"/>
              <a:ext cx="8677835" cy="740790"/>
            </a:xfrm>
            <a:prstGeom prst="rect">
              <a:avLst/>
            </a:prstGeom>
            <a:solidFill>
              <a:srgbClr val="92D050"/>
            </a:solidFill>
            <a:ln w="12700" cap="flat">
              <a:noFill/>
              <a:miter lim="400000"/>
            </a:ln>
            <a:effectLst/>
          </p:spPr>
          <p:txBody>
            <a:bodyPr wrap="square" lIns="45719" tIns="45719" rIns="45719" bIns="45719" numCol="1" anchor="ctr">
              <a:noAutofit/>
            </a:bodyPr>
            <a:lstStyle/>
            <a:p>
              <a:pPr defTabSz="914400">
                <a:lnSpc>
                  <a:spcPct val="90000"/>
                </a:lnSpc>
                <a:defRPr sz="4400">
                  <a:latin typeface="Calibri Light"/>
                  <a:ea typeface="Calibri Light"/>
                  <a:cs typeface="Calibri Light"/>
                  <a:sym typeface="Calibri Light"/>
                </a:defRPr>
              </a:pPr>
              <a:endParaRPr/>
            </a:p>
          </p:txBody>
        </p:sp>
        <p:sp>
          <p:nvSpPr>
            <p:cNvPr id="309" name="GIFT: Growing In Faith Together"/>
            <p:cNvSpPr txBox="1"/>
            <p:nvPr/>
          </p:nvSpPr>
          <p:spPr>
            <a:xfrm>
              <a:off x="34290" y="28190"/>
              <a:ext cx="8609255" cy="6853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ctr">
              <a:spAutoFit/>
            </a:bodyPr>
            <a:lstStyle>
              <a:lvl1pPr defTabSz="914400">
                <a:lnSpc>
                  <a:spcPct val="90000"/>
                </a:lnSpc>
                <a:defRPr sz="4400" b="1">
                  <a:latin typeface="Arial"/>
                  <a:ea typeface="Arial"/>
                  <a:cs typeface="Arial"/>
                  <a:sym typeface="Arial"/>
                </a:defRPr>
              </a:lvl1pPr>
            </a:lstStyle>
            <a:p>
              <a:r>
                <a:t>GIFT: Growing In Faith Together</a:t>
              </a:r>
            </a:p>
          </p:txBody>
        </p:sp>
      </p:grpSp>
      <p:pic>
        <p:nvPicPr>
          <p:cNvPr id="311" name="Picture 4" descr="Picture 4"/>
          <p:cNvPicPr>
            <a:picLocks noChangeAspect="1"/>
          </p:cNvPicPr>
          <p:nvPr/>
        </p:nvPicPr>
        <p:blipFill>
          <a:blip r:embed="rId2"/>
          <a:stretch>
            <a:fillRect/>
          </a:stretch>
        </p:blipFill>
        <p:spPr>
          <a:xfrm>
            <a:off x="343781" y="1295144"/>
            <a:ext cx="4501174" cy="5090191"/>
          </a:xfrm>
          <a:prstGeom prst="rect">
            <a:avLst/>
          </a:prstGeom>
          <a:ln w="12700">
            <a:miter lim="400000"/>
          </a:ln>
        </p:spPr>
      </p:pic>
      <p:pic>
        <p:nvPicPr>
          <p:cNvPr id="312" name="Picture 8" descr="Picture 8"/>
          <p:cNvPicPr>
            <a:picLocks noChangeAspect="1"/>
          </p:cNvPicPr>
          <p:nvPr/>
        </p:nvPicPr>
        <p:blipFill>
          <a:blip r:embed="rId3"/>
          <a:stretch>
            <a:fillRect/>
          </a:stretch>
        </p:blipFill>
        <p:spPr>
          <a:xfrm>
            <a:off x="5033860" y="1991179"/>
            <a:ext cx="6898239" cy="4600689"/>
          </a:xfrm>
          <a:prstGeom prst="rect">
            <a:avLst/>
          </a:prstGeom>
          <a:ln w="12700">
            <a:miter lim="400000"/>
          </a:ln>
        </p:spPr>
      </p:pic>
      <p:pic>
        <p:nvPicPr>
          <p:cNvPr id="313" name="Picture 9" descr="Picture 9"/>
          <p:cNvPicPr>
            <a:picLocks noChangeAspect="1"/>
          </p:cNvPicPr>
          <p:nvPr/>
        </p:nvPicPr>
        <p:blipFill>
          <a:blip r:embed="rId4"/>
          <a:stretch>
            <a:fillRect/>
          </a:stretch>
        </p:blipFill>
        <p:spPr>
          <a:xfrm>
            <a:off x="343782" y="1295143"/>
            <a:ext cx="4595628" cy="5457664"/>
          </a:xfrm>
          <a:prstGeom prst="rect">
            <a:avLst/>
          </a:prstGeom>
          <a:ln w="12700">
            <a:miter lim="400000"/>
          </a:ln>
        </p:spPr>
      </p:pic>
      <p:pic>
        <p:nvPicPr>
          <p:cNvPr id="314" name="Picture 11" descr="Picture 11"/>
          <p:cNvPicPr>
            <a:picLocks noChangeAspect="1"/>
          </p:cNvPicPr>
          <p:nvPr/>
        </p:nvPicPr>
        <p:blipFill>
          <a:blip r:embed="rId5"/>
          <a:stretch>
            <a:fillRect/>
          </a:stretch>
        </p:blipFill>
        <p:spPr>
          <a:xfrm>
            <a:off x="5125158" y="2172259"/>
            <a:ext cx="6715643" cy="423852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13"/>
                                        </p:tgtEl>
                                        <p:attrNameLst>
                                          <p:attrName>style.visibility</p:attrName>
                                        </p:attrNameLst>
                                      </p:cBhvr>
                                      <p:to>
                                        <p:strVal val="visible"/>
                                      </p:to>
                                    </p:set>
                                    <p:animEffect transition="in" filter="fade">
                                      <p:cBhvr>
                                        <p:cTn id="7" dur="2000"/>
                                        <p:tgtEl>
                                          <p:spTgt spid="313"/>
                                        </p:tgtEl>
                                      </p:cBhvr>
                                    </p:animEffect>
                                  </p:childTnLst>
                                </p:cTn>
                              </p:par>
                            </p:childTnLst>
                          </p:cTn>
                        </p:par>
                        <p:par>
                          <p:cTn id="8" fill="hold">
                            <p:stCondLst>
                              <p:cond delay="2000"/>
                            </p:stCondLst>
                            <p:childTnLst>
                              <p:par>
                                <p:cTn id="9" presetID="10" presetClass="entr" fill="hold" grpId="2" nodeType="afterEffect">
                                  <p:stCondLst>
                                    <p:cond delay="0"/>
                                  </p:stCondLst>
                                  <p:iterate>
                                    <p:tmAbs val="0"/>
                                  </p:iterate>
                                  <p:childTnLst>
                                    <p:set>
                                      <p:cBhvr>
                                        <p:cTn id="10" fill="hold"/>
                                        <p:tgtEl>
                                          <p:spTgt spid="314"/>
                                        </p:tgtEl>
                                        <p:attrNameLst>
                                          <p:attrName>style.visibility</p:attrName>
                                        </p:attrNameLst>
                                      </p:cBhvr>
                                      <p:to>
                                        <p:strVal val="visible"/>
                                      </p:to>
                                    </p:set>
                                    <p:animEffect transition="in" filter="fade">
                                      <p:cBhvr>
                                        <p:cTn id="11" dur="30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1" animBg="1" advAuto="0"/>
      <p:bldP spid="314" grpId="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16" name="Content Placeholder 2"/>
          <p:cNvSpPr txBox="1">
            <a:spLocks noGrp="1"/>
          </p:cNvSpPr>
          <p:nvPr>
            <p:ph type="body" sz="quarter" idx="1"/>
          </p:nvPr>
        </p:nvSpPr>
        <p:spPr>
          <a:xfrm>
            <a:off x="5209645" y="841444"/>
            <a:ext cx="2044215" cy="576260"/>
          </a:xfrm>
          <a:prstGeom prst="rect">
            <a:avLst/>
          </a:prstGeom>
          <a:solidFill>
            <a:srgbClr val="FFE699"/>
          </a:solidFill>
        </p:spPr>
        <p:txBody>
          <a:bodyPr/>
          <a:lstStyle>
            <a:lvl1pPr marL="0" indent="0" algn="ctr">
              <a:lnSpc>
                <a:spcPct val="81000"/>
              </a:lnSpc>
              <a:buSzTx/>
              <a:buNone/>
              <a:defRPr sz="3600" b="1"/>
            </a:lvl1pPr>
          </a:lstStyle>
          <a:p>
            <a:r>
              <a:t>BLESS</a:t>
            </a:r>
          </a:p>
        </p:txBody>
      </p:sp>
      <p:grpSp>
        <p:nvGrpSpPr>
          <p:cNvPr id="319" name="Title 1"/>
          <p:cNvGrpSpPr/>
          <p:nvPr/>
        </p:nvGrpSpPr>
        <p:grpSpPr>
          <a:xfrm>
            <a:off x="1766110" y="80481"/>
            <a:ext cx="8800109" cy="582481"/>
            <a:chOff x="0" y="51409"/>
            <a:chExt cx="8800107" cy="582479"/>
          </a:xfrm>
        </p:grpSpPr>
        <p:sp>
          <p:nvSpPr>
            <p:cNvPr id="317" name="Rectangle"/>
            <p:cNvSpPr/>
            <p:nvPr/>
          </p:nvSpPr>
          <p:spPr>
            <a:xfrm>
              <a:off x="0" y="51409"/>
              <a:ext cx="8800108" cy="582481"/>
            </a:xfrm>
            <a:prstGeom prst="rect">
              <a:avLst/>
            </a:prstGeom>
            <a:solidFill>
              <a:srgbClr val="92D050"/>
            </a:solidFill>
            <a:ln w="12700" cap="flat">
              <a:noFill/>
              <a:miter lim="400000"/>
            </a:ln>
            <a:effectLst/>
          </p:spPr>
          <p:txBody>
            <a:bodyPr wrap="square" lIns="45719" tIns="45719" rIns="45719" bIns="45719" numCol="1" anchor="ctr">
              <a:noAutofit/>
            </a:bodyPr>
            <a:lstStyle/>
            <a:p>
              <a:pPr defTabSz="914400">
                <a:lnSpc>
                  <a:spcPct val="90000"/>
                </a:lnSpc>
                <a:defRPr sz="4400">
                  <a:latin typeface="Calibri Light"/>
                  <a:ea typeface="Calibri Light"/>
                  <a:cs typeface="Calibri Light"/>
                  <a:sym typeface="Calibri Light"/>
                </a:defRPr>
              </a:pPr>
              <a:endParaRPr/>
            </a:p>
          </p:txBody>
        </p:sp>
        <p:sp>
          <p:nvSpPr>
            <p:cNvPr id="318" name="GIFT: Growing In Faith Together"/>
            <p:cNvSpPr/>
            <p:nvPr/>
          </p:nvSpPr>
          <p:spPr>
            <a:xfrm>
              <a:off x="34290" y="342649"/>
              <a:ext cx="873152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ctr">
              <a:spAutoFit/>
            </a:bodyPr>
            <a:lstStyle>
              <a:lvl1pPr defTabSz="914400">
                <a:lnSpc>
                  <a:spcPct val="90000"/>
                </a:lnSpc>
                <a:defRPr sz="4400" b="1">
                  <a:latin typeface="Arial"/>
                  <a:ea typeface="Arial"/>
                  <a:cs typeface="Arial"/>
                  <a:sym typeface="Arial"/>
                </a:defRPr>
              </a:lvl1pPr>
            </a:lstStyle>
            <a:p>
              <a:r>
                <a:t>GIFT: Growing In Faith Together</a:t>
              </a:r>
            </a:p>
          </p:txBody>
        </p:sp>
      </p:grpSp>
      <p:pic>
        <p:nvPicPr>
          <p:cNvPr id="320" name="Picture 14" descr="Picture 14"/>
          <p:cNvPicPr>
            <a:picLocks noChangeAspect="1"/>
          </p:cNvPicPr>
          <p:nvPr/>
        </p:nvPicPr>
        <p:blipFill>
          <a:blip r:embed="rId2"/>
          <a:stretch>
            <a:fillRect/>
          </a:stretch>
        </p:blipFill>
        <p:spPr>
          <a:xfrm>
            <a:off x="675860" y="783158"/>
            <a:ext cx="3346270" cy="2825483"/>
          </a:xfrm>
          <a:prstGeom prst="rect">
            <a:avLst/>
          </a:prstGeom>
          <a:ln w="12700">
            <a:miter lim="400000"/>
          </a:ln>
        </p:spPr>
      </p:pic>
      <p:pic>
        <p:nvPicPr>
          <p:cNvPr id="321" name="Picture 15" descr="Picture 15"/>
          <p:cNvPicPr>
            <a:picLocks noChangeAspect="1"/>
          </p:cNvPicPr>
          <p:nvPr/>
        </p:nvPicPr>
        <p:blipFill>
          <a:blip r:embed="rId3"/>
          <a:stretch>
            <a:fillRect/>
          </a:stretch>
        </p:blipFill>
        <p:spPr>
          <a:xfrm>
            <a:off x="8372854" y="4077610"/>
            <a:ext cx="3120253" cy="2618677"/>
          </a:xfrm>
          <a:prstGeom prst="rect">
            <a:avLst/>
          </a:prstGeom>
          <a:ln w="12700">
            <a:miter lim="400000"/>
          </a:ln>
        </p:spPr>
      </p:pic>
      <p:pic>
        <p:nvPicPr>
          <p:cNvPr id="322" name="Picture 5" descr="Picture 5"/>
          <p:cNvPicPr>
            <a:picLocks noChangeAspect="1"/>
          </p:cNvPicPr>
          <p:nvPr/>
        </p:nvPicPr>
        <p:blipFill>
          <a:blip r:embed="rId4"/>
          <a:stretch>
            <a:fillRect/>
          </a:stretch>
        </p:blipFill>
        <p:spPr>
          <a:xfrm>
            <a:off x="4128620" y="1579759"/>
            <a:ext cx="4075086" cy="4797151"/>
          </a:xfrm>
          <a:prstGeom prst="rect">
            <a:avLst/>
          </a:prstGeom>
          <a:ln w="12700">
            <a:miter lim="400000"/>
          </a:ln>
        </p:spPr>
      </p:pic>
      <p:pic>
        <p:nvPicPr>
          <p:cNvPr id="323" name="Picture 9" descr="Picture 9"/>
          <p:cNvPicPr>
            <a:picLocks noChangeAspect="1"/>
          </p:cNvPicPr>
          <p:nvPr/>
        </p:nvPicPr>
        <p:blipFill>
          <a:blip r:embed="rId5"/>
          <a:stretch>
            <a:fillRect/>
          </a:stretch>
        </p:blipFill>
        <p:spPr>
          <a:xfrm>
            <a:off x="8372854" y="876948"/>
            <a:ext cx="3120253" cy="2986673"/>
          </a:xfrm>
          <a:prstGeom prst="rect">
            <a:avLst/>
          </a:prstGeom>
          <a:ln w="12700">
            <a:miter lim="400000"/>
          </a:ln>
        </p:spPr>
      </p:pic>
      <p:pic>
        <p:nvPicPr>
          <p:cNvPr id="324" name="Picture 17" descr="Picture 17"/>
          <p:cNvPicPr>
            <a:picLocks noChangeAspect="1"/>
          </p:cNvPicPr>
          <p:nvPr/>
        </p:nvPicPr>
        <p:blipFill>
          <a:blip r:embed="rId6"/>
          <a:srcRect l="6325" t="14139" r="13044"/>
          <a:stretch>
            <a:fillRect/>
          </a:stretch>
        </p:blipFill>
        <p:spPr>
          <a:xfrm>
            <a:off x="675861" y="3851139"/>
            <a:ext cx="3346270" cy="2726963"/>
          </a:xfrm>
          <a:prstGeom prst="rect">
            <a:avLst/>
          </a:prstGeom>
          <a:ln w="12700">
            <a:miter lim="400000"/>
          </a:ln>
        </p:spPr>
      </p:pic>
      <p:pic>
        <p:nvPicPr>
          <p:cNvPr id="325" name="Picture 11" descr="Picture 11"/>
          <p:cNvPicPr>
            <a:picLocks noChangeAspect="1"/>
          </p:cNvPicPr>
          <p:nvPr/>
        </p:nvPicPr>
        <p:blipFill>
          <a:blip r:embed="rId7"/>
          <a:stretch>
            <a:fillRect/>
          </a:stretch>
        </p:blipFill>
        <p:spPr>
          <a:xfrm>
            <a:off x="2472533" y="188562"/>
            <a:ext cx="6724651" cy="650772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25"/>
                                        </p:tgtEl>
                                        <p:attrNameLst>
                                          <p:attrName>style.visibility</p:attrName>
                                        </p:attrNameLst>
                                      </p:cBhvr>
                                      <p:to>
                                        <p:strVal val="visible"/>
                                      </p:to>
                                    </p:set>
                                    <p:animEffect transition="in" filter="fade">
                                      <p:cBhvr>
                                        <p:cTn id="7" dur="1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27" name="Title 1"/>
          <p:cNvSpPr txBox="1">
            <a:spLocks noGrp="1"/>
          </p:cNvSpPr>
          <p:nvPr>
            <p:ph type="title"/>
          </p:nvPr>
        </p:nvSpPr>
        <p:spPr>
          <a:xfrm>
            <a:off x="3730888" y="23592"/>
            <a:ext cx="4328704" cy="1129945"/>
          </a:xfrm>
          <a:prstGeom prst="rect">
            <a:avLst/>
          </a:prstGeom>
          <a:solidFill>
            <a:srgbClr val="92D050"/>
          </a:solidFill>
        </p:spPr>
        <p:txBody>
          <a:bodyPr/>
          <a:lstStyle/>
          <a:p>
            <a:pPr algn="ctr" defTabSz="786384">
              <a:defRPr sz="3784" b="1">
                <a:latin typeface="Arial"/>
                <a:ea typeface="Arial"/>
                <a:cs typeface="Arial"/>
                <a:sym typeface="Arial"/>
              </a:defRPr>
            </a:pPr>
            <a:r>
              <a:t>Cross+Gen </a:t>
            </a:r>
            <a:br/>
            <a:r>
              <a:t>VBS</a:t>
            </a:r>
          </a:p>
        </p:txBody>
      </p:sp>
      <p:pic>
        <p:nvPicPr>
          <p:cNvPr id="328" name="Picture 7" descr="Picture 7"/>
          <p:cNvPicPr>
            <a:picLocks noChangeAspect="1"/>
          </p:cNvPicPr>
          <p:nvPr/>
        </p:nvPicPr>
        <p:blipFill>
          <a:blip r:embed="rId2"/>
          <a:stretch>
            <a:fillRect/>
          </a:stretch>
        </p:blipFill>
        <p:spPr>
          <a:xfrm>
            <a:off x="822939" y="1153538"/>
            <a:ext cx="9968446" cy="5704462"/>
          </a:xfrm>
          <a:prstGeom prst="rect">
            <a:avLst/>
          </a:prstGeom>
          <a:ln w="12700">
            <a:miter lim="400000"/>
          </a:ln>
        </p:spPr>
      </p:pic>
      <p:pic>
        <p:nvPicPr>
          <p:cNvPr id="329" name="Picture 15" descr="Picture 15"/>
          <p:cNvPicPr>
            <a:picLocks noChangeAspect="1"/>
          </p:cNvPicPr>
          <p:nvPr/>
        </p:nvPicPr>
        <p:blipFill>
          <a:blip r:embed="rId3"/>
          <a:stretch>
            <a:fillRect/>
          </a:stretch>
        </p:blipFill>
        <p:spPr>
          <a:xfrm>
            <a:off x="155270" y="103180"/>
            <a:ext cx="4046582" cy="4796903"/>
          </a:xfrm>
          <a:prstGeom prst="rect">
            <a:avLst/>
          </a:prstGeom>
          <a:ln w="12700">
            <a:miter lim="400000"/>
          </a:ln>
        </p:spPr>
      </p:pic>
      <p:pic>
        <p:nvPicPr>
          <p:cNvPr id="330" name="Picture 16" descr="Picture 16"/>
          <p:cNvPicPr>
            <a:picLocks noChangeAspect="1"/>
          </p:cNvPicPr>
          <p:nvPr/>
        </p:nvPicPr>
        <p:blipFill>
          <a:blip r:embed="rId4"/>
          <a:stretch>
            <a:fillRect/>
          </a:stretch>
        </p:blipFill>
        <p:spPr>
          <a:xfrm>
            <a:off x="7964557" y="-2"/>
            <a:ext cx="4227444" cy="4900085"/>
          </a:xfrm>
          <a:prstGeom prst="rect">
            <a:avLst/>
          </a:prstGeom>
          <a:ln w="12700">
            <a:miter lim="400000"/>
          </a:ln>
        </p:spPr>
      </p:pic>
      <p:pic>
        <p:nvPicPr>
          <p:cNvPr id="331" name="Picture 8" descr="Picture 8"/>
          <p:cNvPicPr>
            <a:picLocks noChangeAspect="1"/>
          </p:cNvPicPr>
          <p:nvPr/>
        </p:nvPicPr>
        <p:blipFill>
          <a:blip r:embed="rId5"/>
          <a:stretch>
            <a:fillRect/>
          </a:stretch>
        </p:blipFill>
        <p:spPr>
          <a:xfrm>
            <a:off x="397565" y="3590595"/>
            <a:ext cx="5440911" cy="3118100"/>
          </a:xfrm>
          <a:prstGeom prst="rect">
            <a:avLst/>
          </a:prstGeom>
          <a:ln w="12700">
            <a:miter lim="400000"/>
          </a:ln>
        </p:spPr>
      </p:pic>
      <p:pic>
        <p:nvPicPr>
          <p:cNvPr id="332" name="Content Placeholder 13" descr="Content Placeholder 13"/>
          <p:cNvPicPr>
            <a:picLocks noChangeAspect="1"/>
          </p:cNvPicPr>
          <p:nvPr/>
        </p:nvPicPr>
        <p:blipFill>
          <a:blip r:embed="rId6"/>
          <a:stretch>
            <a:fillRect/>
          </a:stretch>
        </p:blipFill>
        <p:spPr>
          <a:xfrm>
            <a:off x="6388775" y="3590595"/>
            <a:ext cx="5647955" cy="31181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29"/>
                                        </p:tgtEl>
                                        <p:attrNameLst>
                                          <p:attrName>style.visibility</p:attrName>
                                        </p:attrNameLst>
                                      </p:cBhvr>
                                      <p:to>
                                        <p:strVal val="visible"/>
                                      </p:to>
                                    </p:set>
                                    <p:animEffect transition="in" filter="fade">
                                      <p:cBhvr>
                                        <p:cTn id="7" dur="750"/>
                                        <p:tgtEl>
                                          <p:spTgt spid="329"/>
                                        </p:tgtEl>
                                      </p:cBhvr>
                                    </p:animEffect>
                                  </p:childTnLst>
                                </p:cTn>
                              </p:par>
                            </p:childTnLst>
                          </p:cTn>
                        </p:par>
                        <p:par>
                          <p:cTn id="8" fill="hold">
                            <p:stCondLst>
                              <p:cond delay="750"/>
                            </p:stCondLst>
                            <p:childTnLst>
                              <p:par>
                                <p:cTn id="9" presetID="10" presetClass="entr" fill="hold" grpId="2" nodeType="afterEffect">
                                  <p:stCondLst>
                                    <p:cond delay="1000"/>
                                  </p:stCondLst>
                                  <p:iterate>
                                    <p:tmAbs val="0"/>
                                  </p:iterate>
                                  <p:childTnLst>
                                    <p:set>
                                      <p:cBhvr>
                                        <p:cTn id="10" fill="hold"/>
                                        <p:tgtEl>
                                          <p:spTgt spid="330"/>
                                        </p:tgtEl>
                                        <p:attrNameLst>
                                          <p:attrName>style.visibility</p:attrName>
                                        </p:attrNameLst>
                                      </p:cBhvr>
                                      <p:to>
                                        <p:strVal val="visible"/>
                                      </p:to>
                                    </p:set>
                                    <p:animEffect transition="in" filter="fade">
                                      <p:cBhvr>
                                        <p:cTn id="11" dur="750"/>
                                        <p:tgtEl>
                                          <p:spTgt spid="330"/>
                                        </p:tgtEl>
                                      </p:cBhvr>
                                    </p:animEffect>
                                  </p:childTnLst>
                                </p:cTn>
                              </p:par>
                            </p:childTnLst>
                          </p:cTn>
                        </p:par>
                        <p:par>
                          <p:cTn id="12" fill="hold">
                            <p:stCondLst>
                              <p:cond delay="2500"/>
                            </p:stCondLst>
                            <p:childTnLst>
                              <p:par>
                                <p:cTn id="13" presetID="10" presetClass="entr" fill="hold" grpId="3" nodeType="afterEffect">
                                  <p:stCondLst>
                                    <p:cond delay="1000"/>
                                  </p:stCondLst>
                                  <p:iterate>
                                    <p:tmAbs val="0"/>
                                  </p:iterate>
                                  <p:childTnLst>
                                    <p:set>
                                      <p:cBhvr>
                                        <p:cTn id="14" fill="hold"/>
                                        <p:tgtEl>
                                          <p:spTgt spid="331"/>
                                        </p:tgtEl>
                                        <p:attrNameLst>
                                          <p:attrName>style.visibility</p:attrName>
                                        </p:attrNameLst>
                                      </p:cBhvr>
                                      <p:to>
                                        <p:strVal val="visible"/>
                                      </p:to>
                                    </p:set>
                                    <p:animEffect transition="in" filter="fade">
                                      <p:cBhvr>
                                        <p:cTn id="15" dur="750"/>
                                        <p:tgtEl>
                                          <p:spTgt spid="331"/>
                                        </p:tgtEl>
                                      </p:cBhvr>
                                    </p:animEffect>
                                  </p:childTnLst>
                                </p:cTn>
                              </p:par>
                            </p:childTnLst>
                          </p:cTn>
                        </p:par>
                        <p:par>
                          <p:cTn id="16" fill="hold">
                            <p:stCondLst>
                              <p:cond delay="4250"/>
                            </p:stCondLst>
                            <p:childTnLst>
                              <p:par>
                                <p:cTn id="17" presetID="10" presetClass="entr" fill="hold" grpId="4" nodeType="afterEffect">
                                  <p:stCondLst>
                                    <p:cond delay="1000"/>
                                  </p:stCondLst>
                                  <p:iterate>
                                    <p:tmAbs val="0"/>
                                  </p:iterate>
                                  <p:childTnLst>
                                    <p:set>
                                      <p:cBhvr>
                                        <p:cTn id="18" fill="hold"/>
                                        <p:tgtEl>
                                          <p:spTgt spid="332"/>
                                        </p:tgtEl>
                                        <p:attrNameLst>
                                          <p:attrName>style.visibility</p:attrName>
                                        </p:attrNameLst>
                                      </p:cBhvr>
                                      <p:to>
                                        <p:strVal val="visible"/>
                                      </p:to>
                                    </p:set>
                                    <p:animEffect transition="in" filter="fade">
                                      <p:cBhvr>
                                        <p:cTn id="19" dur="75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1" animBg="1" advAuto="0"/>
      <p:bldP spid="330" grpId="2" animBg="1" advAuto="0"/>
      <p:bldP spid="331" grpId="3" animBg="1" advAuto="0"/>
      <p:bldP spid="332" grpId="4"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34" name="Title 1"/>
          <p:cNvSpPr txBox="1">
            <a:spLocks noGrp="1"/>
          </p:cNvSpPr>
          <p:nvPr>
            <p:ph type="title"/>
          </p:nvPr>
        </p:nvSpPr>
        <p:spPr>
          <a:xfrm>
            <a:off x="2751098" y="197982"/>
            <a:ext cx="6689802" cy="616528"/>
          </a:xfrm>
          <a:prstGeom prst="rect">
            <a:avLst/>
          </a:prstGeom>
          <a:solidFill>
            <a:srgbClr val="92D050"/>
          </a:solidFill>
        </p:spPr>
        <p:txBody>
          <a:bodyPr/>
          <a:lstStyle>
            <a:lvl1pPr algn="ctr" defTabSz="786384">
              <a:defRPr sz="3784" b="1">
                <a:latin typeface="Arial"/>
                <a:ea typeface="Arial"/>
                <a:cs typeface="Arial"/>
                <a:sym typeface="Arial"/>
              </a:defRPr>
            </a:lvl1pPr>
          </a:lstStyle>
          <a:p>
            <a:r>
              <a:t>Cross+Gen Confirmation  </a:t>
            </a:r>
          </a:p>
        </p:txBody>
      </p:sp>
      <p:pic>
        <p:nvPicPr>
          <p:cNvPr id="335" name="Picture 3" descr="Picture 3"/>
          <p:cNvPicPr>
            <a:picLocks noChangeAspect="1"/>
          </p:cNvPicPr>
          <p:nvPr/>
        </p:nvPicPr>
        <p:blipFill>
          <a:blip r:embed="rId2"/>
          <a:stretch>
            <a:fillRect/>
          </a:stretch>
        </p:blipFill>
        <p:spPr>
          <a:xfrm>
            <a:off x="927652" y="916102"/>
            <a:ext cx="10151165" cy="5844164"/>
          </a:xfrm>
          <a:prstGeom prst="rect">
            <a:avLst/>
          </a:prstGeom>
          <a:ln w="12700">
            <a:miter lim="400000"/>
          </a:ln>
        </p:spPr>
      </p:pic>
      <p:pic>
        <p:nvPicPr>
          <p:cNvPr id="336" name="Picture 5" descr="Picture 5"/>
          <p:cNvPicPr>
            <a:picLocks noChangeAspect="1"/>
          </p:cNvPicPr>
          <p:nvPr/>
        </p:nvPicPr>
        <p:blipFill>
          <a:blip r:embed="rId3"/>
          <a:stretch>
            <a:fillRect/>
          </a:stretch>
        </p:blipFill>
        <p:spPr>
          <a:xfrm>
            <a:off x="1208570" y="1515011"/>
            <a:ext cx="9726502" cy="5130247"/>
          </a:xfrm>
          <a:prstGeom prst="rect">
            <a:avLst/>
          </a:prstGeom>
          <a:ln w="12700">
            <a:miter lim="400000"/>
          </a:ln>
        </p:spPr>
      </p:pic>
      <p:pic>
        <p:nvPicPr>
          <p:cNvPr id="337" name="Picture 6" descr="Picture 6"/>
          <p:cNvPicPr>
            <a:picLocks noChangeAspect="1"/>
          </p:cNvPicPr>
          <p:nvPr/>
        </p:nvPicPr>
        <p:blipFill>
          <a:blip r:embed="rId4"/>
          <a:stretch>
            <a:fillRect/>
          </a:stretch>
        </p:blipFill>
        <p:spPr>
          <a:xfrm rot="5400000">
            <a:off x="3285978" y="1251064"/>
            <a:ext cx="5620044" cy="516834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337"/>
                                        </p:tgtEl>
                                        <p:attrNameLst>
                                          <p:attrName>style.visibility</p:attrName>
                                        </p:attrNameLst>
                                      </p:cBhvr>
                                      <p:to>
                                        <p:strVal val="visible"/>
                                      </p:to>
                                    </p:set>
                                    <p:animEffect transition="in" filter="fade">
                                      <p:cBhvr>
                                        <p:cTn id="12"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1" animBg="1" advAuto="0"/>
      <p:bldP spid="337" grpId="2"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39" name="Title 1"/>
          <p:cNvSpPr txBox="1">
            <a:spLocks noGrp="1"/>
          </p:cNvSpPr>
          <p:nvPr>
            <p:ph type="title"/>
          </p:nvPr>
        </p:nvSpPr>
        <p:spPr>
          <a:xfrm>
            <a:off x="3213412" y="160168"/>
            <a:ext cx="5691506" cy="635592"/>
          </a:xfrm>
          <a:prstGeom prst="rect">
            <a:avLst/>
          </a:prstGeom>
          <a:solidFill>
            <a:srgbClr val="92D050"/>
          </a:solidFill>
        </p:spPr>
        <p:txBody>
          <a:bodyPr/>
          <a:lstStyle>
            <a:lvl1pPr defTabSz="813816">
              <a:defRPr sz="3916" b="1">
                <a:latin typeface="Arial"/>
                <a:ea typeface="Arial"/>
                <a:cs typeface="Arial"/>
                <a:sym typeface="Arial"/>
              </a:defRPr>
            </a:lvl1pPr>
          </a:lstStyle>
          <a:p>
            <a:r>
              <a:t>Cross+Gen Worship</a:t>
            </a:r>
          </a:p>
        </p:txBody>
      </p:sp>
      <p:grpSp>
        <p:nvGrpSpPr>
          <p:cNvPr id="342" name="Content Placeholder 2"/>
          <p:cNvGrpSpPr/>
          <p:nvPr/>
        </p:nvGrpSpPr>
        <p:grpSpPr>
          <a:xfrm>
            <a:off x="4995147" y="1197543"/>
            <a:ext cx="2110155" cy="5279457"/>
            <a:chOff x="0" y="0"/>
            <a:chExt cx="2110153" cy="5279456"/>
          </a:xfrm>
        </p:grpSpPr>
        <p:sp>
          <p:nvSpPr>
            <p:cNvPr id="340" name="Rectangle"/>
            <p:cNvSpPr/>
            <p:nvPr/>
          </p:nvSpPr>
          <p:spPr>
            <a:xfrm>
              <a:off x="0" y="-1"/>
              <a:ext cx="2110154" cy="5279458"/>
            </a:xfrm>
            <a:prstGeom prst="rect">
              <a:avLst/>
            </a:prstGeom>
            <a:solidFill>
              <a:srgbClr val="FFE699"/>
            </a:solidFill>
            <a:ln w="12700" cap="flat">
              <a:noFill/>
              <a:miter lim="400000"/>
            </a:ln>
            <a:effectLst/>
          </p:spPr>
          <p:txBody>
            <a:bodyPr wrap="square" lIns="45719" tIns="45719" rIns="45719" bIns="45719" numCol="1" anchor="t">
              <a:noAutofit/>
            </a:bodyPr>
            <a:lstStyle/>
            <a:p>
              <a:pPr algn="ctr" defTabSz="914400">
                <a:lnSpc>
                  <a:spcPct val="90000"/>
                </a:lnSpc>
                <a:spcBef>
                  <a:spcPts val="1000"/>
                </a:spcBef>
                <a:defRPr sz="2100"/>
              </a:pPr>
              <a:endParaRPr/>
            </a:p>
          </p:txBody>
        </p:sp>
        <p:sp>
          <p:nvSpPr>
            <p:cNvPr id="341" name="Cross+GenService…"/>
            <p:cNvSpPr txBox="1"/>
            <p:nvPr/>
          </p:nvSpPr>
          <p:spPr>
            <a:xfrm>
              <a:off x="34290" y="-1"/>
              <a:ext cx="2041575" cy="52794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t">
              <a:normAutofit/>
            </a:bodyPr>
            <a:lstStyle/>
            <a:p>
              <a:pPr algn="ctr" defTabSz="914400">
                <a:lnSpc>
                  <a:spcPct val="90000"/>
                </a:lnSpc>
                <a:spcBef>
                  <a:spcPts val="1000"/>
                </a:spcBef>
                <a:defRPr sz="3200" b="1"/>
              </a:pPr>
              <a:r>
                <a:t>Cross+GenService</a:t>
              </a:r>
            </a:p>
            <a:p>
              <a:pPr algn="ctr" defTabSz="914400">
                <a:lnSpc>
                  <a:spcPct val="90000"/>
                </a:lnSpc>
                <a:spcBef>
                  <a:spcPts val="1000"/>
                </a:spcBef>
                <a:defRPr sz="2400" b="1"/>
              </a:pPr>
              <a:endParaRPr/>
            </a:p>
            <a:p>
              <a:pPr algn="ctr" defTabSz="914400">
                <a:lnSpc>
                  <a:spcPct val="90000"/>
                </a:lnSpc>
                <a:spcBef>
                  <a:spcPts val="1000"/>
                </a:spcBef>
                <a:defRPr sz="600" b="1"/>
              </a:pPr>
              <a:endParaRPr/>
            </a:p>
            <a:p>
              <a:pPr algn="ctr" defTabSz="914400">
                <a:lnSpc>
                  <a:spcPct val="90000"/>
                </a:lnSpc>
                <a:spcBef>
                  <a:spcPts val="1000"/>
                </a:spcBef>
                <a:defRPr sz="600" b="1"/>
              </a:pPr>
              <a:endParaRPr/>
            </a:p>
            <a:p>
              <a:pPr algn="ctr" defTabSz="914400">
                <a:lnSpc>
                  <a:spcPct val="90000"/>
                </a:lnSpc>
                <a:spcBef>
                  <a:spcPts val="1000"/>
                </a:spcBef>
                <a:defRPr sz="600" b="1"/>
              </a:pPr>
              <a:endParaRPr/>
            </a:p>
            <a:p>
              <a:pPr algn="ctr" defTabSz="914400">
                <a:lnSpc>
                  <a:spcPct val="90000"/>
                </a:lnSpc>
                <a:spcBef>
                  <a:spcPts val="1000"/>
                </a:spcBef>
                <a:defRPr sz="3200" b="1"/>
              </a:pPr>
              <a:r>
                <a:t>Joyful Noise and Creation Station</a:t>
              </a:r>
              <a:endParaRPr sz="2800"/>
            </a:p>
            <a:p>
              <a:pPr defTabSz="914400">
                <a:lnSpc>
                  <a:spcPct val="90000"/>
                </a:lnSpc>
                <a:spcBef>
                  <a:spcPts val="1000"/>
                </a:spcBef>
                <a:defRPr sz="2100"/>
              </a:pPr>
              <a:endParaRPr sz="2800"/>
            </a:p>
            <a:p>
              <a:pPr algn="ctr" defTabSz="914400">
                <a:lnSpc>
                  <a:spcPct val="90000"/>
                </a:lnSpc>
                <a:spcBef>
                  <a:spcPts val="1000"/>
                </a:spcBef>
                <a:defRPr sz="900"/>
              </a:pPr>
              <a:endParaRPr sz="2800"/>
            </a:p>
          </p:txBody>
        </p:sp>
      </p:grpSp>
      <p:sp>
        <p:nvSpPr>
          <p:cNvPr id="343" name="Right Arrow 4"/>
          <p:cNvSpPr/>
          <p:nvPr/>
        </p:nvSpPr>
        <p:spPr>
          <a:xfrm rot="12073785">
            <a:off x="5451230" y="5664263"/>
            <a:ext cx="1095498" cy="497654"/>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sz="1300">
                <a:solidFill>
                  <a:srgbClr val="FFFFFF"/>
                </a:solidFill>
              </a:defRPr>
            </a:pPr>
            <a:endParaRPr/>
          </a:p>
        </p:txBody>
      </p:sp>
      <p:sp>
        <p:nvSpPr>
          <p:cNvPr id="344" name="Right Arrow 5"/>
          <p:cNvSpPr/>
          <p:nvPr/>
        </p:nvSpPr>
        <p:spPr>
          <a:xfrm rot="971896">
            <a:off x="5458280" y="2359611"/>
            <a:ext cx="1201770" cy="538030"/>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sz="1300">
                <a:solidFill>
                  <a:srgbClr val="FFFFFF"/>
                </a:solidFill>
              </a:defRPr>
            </a:pPr>
            <a:endParaRPr/>
          </a:p>
        </p:txBody>
      </p:sp>
      <p:pic>
        <p:nvPicPr>
          <p:cNvPr id="345" name="Picture 6" descr="Picture 6"/>
          <p:cNvPicPr>
            <a:picLocks noChangeAspect="1"/>
          </p:cNvPicPr>
          <p:nvPr/>
        </p:nvPicPr>
        <p:blipFill>
          <a:blip r:embed="rId2"/>
          <a:stretch>
            <a:fillRect/>
          </a:stretch>
        </p:blipFill>
        <p:spPr>
          <a:xfrm>
            <a:off x="7366510" y="852506"/>
            <a:ext cx="3862963" cy="3095488"/>
          </a:xfrm>
          <a:prstGeom prst="rect">
            <a:avLst/>
          </a:prstGeom>
          <a:ln w="12700">
            <a:miter lim="400000"/>
          </a:ln>
        </p:spPr>
      </p:pic>
      <p:pic>
        <p:nvPicPr>
          <p:cNvPr id="346" name="Picture 8" descr="Picture 8"/>
          <p:cNvPicPr>
            <a:picLocks noChangeAspect="1"/>
          </p:cNvPicPr>
          <p:nvPr/>
        </p:nvPicPr>
        <p:blipFill>
          <a:blip r:embed="rId3"/>
          <a:stretch>
            <a:fillRect/>
          </a:stretch>
        </p:blipFill>
        <p:spPr>
          <a:xfrm>
            <a:off x="7340180" y="3473039"/>
            <a:ext cx="3915622" cy="3003961"/>
          </a:xfrm>
          <a:prstGeom prst="rect">
            <a:avLst/>
          </a:prstGeom>
          <a:ln w="12700">
            <a:miter lim="400000"/>
          </a:ln>
        </p:spPr>
      </p:pic>
      <p:pic>
        <p:nvPicPr>
          <p:cNvPr id="347" name="Picture 9" descr="Picture 9"/>
          <p:cNvPicPr>
            <a:picLocks noChangeAspect="1"/>
          </p:cNvPicPr>
          <p:nvPr/>
        </p:nvPicPr>
        <p:blipFill>
          <a:blip r:embed="rId4"/>
          <a:stretch>
            <a:fillRect/>
          </a:stretch>
        </p:blipFill>
        <p:spPr>
          <a:xfrm>
            <a:off x="742121" y="852506"/>
            <a:ext cx="4051451" cy="3043576"/>
          </a:xfrm>
          <a:prstGeom prst="rect">
            <a:avLst/>
          </a:prstGeom>
          <a:ln w="12700">
            <a:miter lim="400000"/>
          </a:ln>
        </p:spPr>
      </p:pic>
      <p:pic>
        <p:nvPicPr>
          <p:cNvPr id="348" name="Picture 7" descr="Picture 7"/>
          <p:cNvPicPr>
            <a:picLocks noChangeAspect="1"/>
          </p:cNvPicPr>
          <p:nvPr/>
        </p:nvPicPr>
        <p:blipFill>
          <a:blip r:embed="rId5"/>
          <a:stretch>
            <a:fillRect/>
          </a:stretch>
        </p:blipFill>
        <p:spPr>
          <a:xfrm rot="5400000">
            <a:off x="1188512" y="3026648"/>
            <a:ext cx="3158668" cy="40514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50" name="Title 1"/>
          <p:cNvSpPr txBox="1">
            <a:spLocks noGrp="1"/>
          </p:cNvSpPr>
          <p:nvPr>
            <p:ph type="title"/>
          </p:nvPr>
        </p:nvSpPr>
        <p:spPr>
          <a:xfrm>
            <a:off x="1481959" y="136527"/>
            <a:ext cx="9553903" cy="1325563"/>
          </a:xfrm>
          <a:prstGeom prst="rect">
            <a:avLst/>
          </a:prstGeom>
          <a:solidFill>
            <a:srgbClr val="92D050"/>
          </a:solidFill>
        </p:spPr>
        <p:txBody>
          <a:bodyPr/>
          <a:lstStyle/>
          <a:p>
            <a:pPr algn="ctr">
              <a:defRPr sz="7300" b="1">
                <a:latin typeface="Arial"/>
                <a:ea typeface="Arial"/>
                <a:cs typeface="Arial"/>
                <a:sym typeface="Arial"/>
              </a:defRPr>
            </a:pPr>
            <a:r>
              <a:t>5 </a:t>
            </a:r>
            <a:r>
              <a:rPr sz="4800"/>
              <a:t>Steps To Changing A Culture:</a:t>
            </a:r>
          </a:p>
        </p:txBody>
      </p:sp>
      <p:sp>
        <p:nvSpPr>
          <p:cNvPr id="351" name="Content Placeholder 2"/>
          <p:cNvSpPr txBox="1">
            <a:spLocks noGrp="1"/>
          </p:cNvSpPr>
          <p:nvPr>
            <p:ph type="body" idx="1"/>
          </p:nvPr>
        </p:nvSpPr>
        <p:spPr>
          <a:xfrm>
            <a:off x="867103" y="1752600"/>
            <a:ext cx="10468303" cy="4837387"/>
          </a:xfrm>
          <a:prstGeom prst="rect">
            <a:avLst/>
          </a:prstGeom>
          <a:solidFill>
            <a:srgbClr val="FFE699"/>
          </a:solidFill>
        </p:spPr>
        <p:txBody>
          <a:bodyPr/>
          <a:lstStyle/>
          <a:p>
            <a:pPr algn="ctr">
              <a:defRPr sz="6000"/>
            </a:pPr>
            <a:r>
              <a:t>Validate</a:t>
            </a:r>
          </a:p>
          <a:p>
            <a:pPr algn="ctr">
              <a:defRPr sz="6000"/>
            </a:pPr>
            <a:r>
              <a:t>Cast a New Vision</a:t>
            </a:r>
          </a:p>
          <a:p>
            <a:pPr algn="ctr">
              <a:defRPr sz="6000"/>
            </a:pPr>
            <a:r>
              <a:t>Challenge</a:t>
            </a:r>
          </a:p>
          <a:p>
            <a:pPr algn="ctr">
              <a:defRPr sz="6000"/>
            </a:pPr>
            <a:r>
              <a:t>Encourage</a:t>
            </a:r>
          </a:p>
          <a:p>
            <a:pPr algn="ctr">
              <a:defRPr sz="6000"/>
            </a:pPr>
            <a:r>
              <a:t>Rinse and Repeat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51">
                                            <p:bg/>
                                          </p:spTgt>
                                        </p:tgtEl>
                                        <p:attrNameLst>
                                          <p:attrName>style.visibility</p:attrName>
                                        </p:attrNameLst>
                                      </p:cBhvr>
                                      <p:to>
                                        <p:strVal val="visible"/>
                                      </p:to>
                                    </p:set>
                                    <p:animEffect transition="in" filter="fade">
                                      <p:cBhvr>
                                        <p:cTn id="7" dur="500"/>
                                        <p:tgtEl>
                                          <p:spTgt spid="351">
                                            <p:bg/>
                                          </p:spTgt>
                                        </p:tgtEl>
                                      </p:cBhvr>
                                    </p:animEffect>
                                  </p:childTnLst>
                                </p:cTn>
                              </p:par>
                              <p:par>
                                <p:cTn id="8" presetID="10" presetClass="entr" presetSubtype="0" fill="hold" grpId="1" nodeType="withEffect">
                                  <p:stCondLst>
                                    <p:cond delay="0"/>
                                  </p:stCondLst>
                                  <p:iterate>
                                    <p:tmAbs val="0"/>
                                  </p:iterate>
                                  <p:childTnLst>
                                    <p:set>
                                      <p:cBhvr>
                                        <p:cTn id="9" fill="hold"/>
                                        <p:tgtEl>
                                          <p:spTgt spid="351">
                                            <p:txEl>
                                              <p:pRg st="0" end="0"/>
                                            </p:txEl>
                                          </p:spTgt>
                                        </p:tgtEl>
                                        <p:attrNameLst>
                                          <p:attrName>style.visibility</p:attrName>
                                        </p:attrNameLst>
                                      </p:cBhvr>
                                      <p:to>
                                        <p:strVal val="visible"/>
                                      </p:to>
                                    </p:set>
                                    <p:animEffect transition="in" filter="fade">
                                      <p:cBhvr>
                                        <p:cTn id="10" dur="500"/>
                                        <p:tgtEl>
                                          <p:spTgt spid="3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351">
                                            <p:txEl>
                                              <p:pRg st="1" end="1"/>
                                            </p:txEl>
                                          </p:spTgt>
                                        </p:tgtEl>
                                        <p:attrNameLst>
                                          <p:attrName>style.visibility</p:attrName>
                                        </p:attrNameLst>
                                      </p:cBhvr>
                                      <p:to>
                                        <p:strVal val="visible"/>
                                      </p:to>
                                    </p:set>
                                    <p:animEffect transition="in" filter="fade">
                                      <p:cBhvr>
                                        <p:cTn id="15" dur="500"/>
                                        <p:tgtEl>
                                          <p:spTgt spid="35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351">
                                            <p:txEl>
                                              <p:pRg st="2" end="2"/>
                                            </p:txEl>
                                          </p:spTgt>
                                        </p:tgtEl>
                                        <p:attrNameLst>
                                          <p:attrName>style.visibility</p:attrName>
                                        </p:attrNameLst>
                                      </p:cBhvr>
                                      <p:to>
                                        <p:strVal val="visible"/>
                                      </p:to>
                                    </p:set>
                                    <p:animEffect transition="in" filter="fade">
                                      <p:cBhvr>
                                        <p:cTn id="20" dur="500"/>
                                        <p:tgtEl>
                                          <p:spTgt spid="35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351">
                                            <p:txEl>
                                              <p:pRg st="3" end="3"/>
                                            </p:txEl>
                                          </p:spTgt>
                                        </p:tgtEl>
                                        <p:attrNameLst>
                                          <p:attrName>style.visibility</p:attrName>
                                        </p:attrNameLst>
                                      </p:cBhvr>
                                      <p:to>
                                        <p:strVal val="visible"/>
                                      </p:to>
                                    </p:set>
                                    <p:animEffect transition="in" filter="fade">
                                      <p:cBhvr>
                                        <p:cTn id="25" dur="500"/>
                                        <p:tgtEl>
                                          <p:spTgt spid="35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351">
                                            <p:txEl>
                                              <p:pRg st="4" end="4"/>
                                            </p:txEl>
                                          </p:spTgt>
                                        </p:tgtEl>
                                        <p:attrNameLst>
                                          <p:attrName>style.visibility</p:attrName>
                                        </p:attrNameLst>
                                      </p:cBhvr>
                                      <p:to>
                                        <p:strVal val="visible"/>
                                      </p:to>
                                    </p:set>
                                    <p:animEffect transition="in" filter="fade">
                                      <p:cBhvr>
                                        <p:cTn id="30" dur="500"/>
                                        <p:tgtEl>
                                          <p:spTgt spid="3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1" build="p"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3" name="Title 1"/>
          <p:cNvSpPr txBox="1">
            <a:spLocks noGrp="1"/>
          </p:cNvSpPr>
          <p:nvPr>
            <p:ph type="title"/>
          </p:nvPr>
        </p:nvSpPr>
        <p:spPr>
          <a:xfrm>
            <a:off x="2632842" y="190747"/>
            <a:ext cx="6952592" cy="765218"/>
          </a:xfrm>
          <a:prstGeom prst="rect">
            <a:avLst/>
          </a:prstGeom>
          <a:solidFill>
            <a:srgbClr val="92D050"/>
          </a:solidFill>
        </p:spPr>
        <p:txBody>
          <a:bodyPr/>
          <a:lstStyle>
            <a:lvl1pPr algn="ctr" defTabSz="786384">
              <a:defRPr sz="4644" b="1">
                <a:latin typeface="Arial"/>
                <a:ea typeface="Arial"/>
                <a:cs typeface="Arial"/>
                <a:sym typeface="Arial"/>
              </a:defRPr>
            </a:lvl1pPr>
          </a:lstStyle>
          <a:p>
            <a:r>
              <a:t>Putting It Together</a:t>
            </a:r>
          </a:p>
        </p:txBody>
      </p:sp>
      <p:sp>
        <p:nvSpPr>
          <p:cNvPr id="354" name="Content Placeholder 2"/>
          <p:cNvSpPr txBox="1">
            <a:spLocks noGrp="1"/>
          </p:cNvSpPr>
          <p:nvPr>
            <p:ph type="body" idx="1"/>
          </p:nvPr>
        </p:nvSpPr>
        <p:spPr>
          <a:xfrm>
            <a:off x="338957" y="1122218"/>
            <a:ext cx="11540361" cy="5507183"/>
          </a:xfrm>
          <a:prstGeom prst="rect">
            <a:avLst/>
          </a:prstGeom>
          <a:solidFill>
            <a:srgbClr val="FFE699"/>
          </a:solidFill>
        </p:spPr>
        <p:txBody>
          <a:bodyPr/>
          <a:lstStyle/>
          <a:p>
            <a:pPr marL="217170" indent="-217170" defTabSz="868680">
              <a:spcBef>
                <a:spcPts val="900"/>
              </a:spcBef>
              <a:defRPr sz="4560"/>
            </a:pPr>
            <a:r>
              <a:t>Where in your congregation are 3 or more generations together? How can this experience improve?</a:t>
            </a:r>
          </a:p>
          <a:p>
            <a:pPr marL="217170" indent="-217170" defTabSz="868680">
              <a:spcBef>
                <a:spcPts val="900"/>
              </a:spcBef>
              <a:defRPr sz="4560"/>
            </a:pPr>
            <a:r>
              <a:t>Where are 3 or more generations NOT together, but they can or might be? What would have to change?</a:t>
            </a:r>
          </a:p>
          <a:p>
            <a:pPr marL="217170" indent="-217170" defTabSz="868680">
              <a:spcBef>
                <a:spcPts val="900"/>
              </a:spcBef>
              <a:defRPr sz="4560"/>
            </a:pPr>
            <a:r>
              <a:t>Dream big- where can you imagine a new Cross+Generational experience?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54">
                                            <p:bg/>
                                          </p:spTgt>
                                        </p:tgtEl>
                                        <p:attrNameLst>
                                          <p:attrName>style.visibility</p:attrName>
                                        </p:attrNameLst>
                                      </p:cBhvr>
                                      <p:to>
                                        <p:strVal val="visible"/>
                                      </p:to>
                                    </p:set>
                                    <p:animEffect transition="in" filter="fade">
                                      <p:cBhvr>
                                        <p:cTn id="7" dur="500"/>
                                        <p:tgtEl>
                                          <p:spTgt spid="354">
                                            <p:bg/>
                                          </p:spTgt>
                                        </p:tgtEl>
                                      </p:cBhvr>
                                    </p:animEffect>
                                  </p:childTnLst>
                                </p:cTn>
                              </p:par>
                              <p:par>
                                <p:cTn id="8" presetID="10" presetClass="entr" presetSubtype="0" fill="hold" grpId="1" nodeType="withEffect">
                                  <p:stCondLst>
                                    <p:cond delay="0"/>
                                  </p:stCondLst>
                                  <p:iterate>
                                    <p:tmAbs val="0"/>
                                  </p:iterate>
                                  <p:childTnLst>
                                    <p:set>
                                      <p:cBhvr>
                                        <p:cTn id="9" fill="hold"/>
                                        <p:tgtEl>
                                          <p:spTgt spid="354">
                                            <p:txEl>
                                              <p:pRg st="0" end="0"/>
                                            </p:txEl>
                                          </p:spTgt>
                                        </p:tgtEl>
                                        <p:attrNameLst>
                                          <p:attrName>style.visibility</p:attrName>
                                        </p:attrNameLst>
                                      </p:cBhvr>
                                      <p:to>
                                        <p:strVal val="visible"/>
                                      </p:to>
                                    </p:set>
                                    <p:animEffect transition="in" filter="fade">
                                      <p:cBhvr>
                                        <p:cTn id="10" dur="500"/>
                                        <p:tgtEl>
                                          <p:spTgt spid="35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354">
                                            <p:txEl>
                                              <p:pRg st="1" end="1"/>
                                            </p:txEl>
                                          </p:spTgt>
                                        </p:tgtEl>
                                        <p:attrNameLst>
                                          <p:attrName>style.visibility</p:attrName>
                                        </p:attrNameLst>
                                      </p:cBhvr>
                                      <p:to>
                                        <p:strVal val="visible"/>
                                      </p:to>
                                    </p:set>
                                    <p:animEffect transition="in" filter="fade">
                                      <p:cBhvr>
                                        <p:cTn id="15" dur="500"/>
                                        <p:tgtEl>
                                          <p:spTgt spid="35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354">
                                            <p:txEl>
                                              <p:pRg st="2" end="2"/>
                                            </p:txEl>
                                          </p:spTgt>
                                        </p:tgtEl>
                                        <p:attrNameLst>
                                          <p:attrName>style.visibility</p:attrName>
                                        </p:attrNameLst>
                                      </p:cBhvr>
                                      <p:to>
                                        <p:strVal val="visible"/>
                                      </p:to>
                                    </p:set>
                                    <p:animEffect transition="in" filter="fade">
                                      <p:cBhvr>
                                        <p:cTn id="20" dur="500"/>
                                        <p:tgtEl>
                                          <p:spTgt spid="3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1" build="p"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6" name="Title 1"/>
          <p:cNvSpPr txBox="1">
            <a:spLocks noGrp="1"/>
          </p:cNvSpPr>
          <p:nvPr>
            <p:ph type="title"/>
          </p:nvPr>
        </p:nvSpPr>
        <p:spPr>
          <a:xfrm>
            <a:off x="2632842" y="190747"/>
            <a:ext cx="6952592" cy="765218"/>
          </a:xfrm>
          <a:prstGeom prst="rect">
            <a:avLst/>
          </a:prstGeom>
          <a:solidFill>
            <a:srgbClr val="92D050"/>
          </a:solidFill>
        </p:spPr>
        <p:txBody>
          <a:bodyPr/>
          <a:lstStyle>
            <a:lvl1pPr algn="ctr" defTabSz="786384">
              <a:defRPr sz="4644" b="1">
                <a:latin typeface="Arial"/>
                <a:ea typeface="Arial"/>
                <a:cs typeface="Arial"/>
                <a:sym typeface="Arial"/>
              </a:defRPr>
            </a:lvl1pPr>
          </a:lstStyle>
          <a:p>
            <a:r>
              <a:t>Resources</a:t>
            </a:r>
          </a:p>
        </p:txBody>
      </p:sp>
      <p:sp>
        <p:nvSpPr>
          <p:cNvPr id="357" name="Content Placeholder 2"/>
          <p:cNvSpPr txBox="1">
            <a:spLocks noGrp="1"/>
          </p:cNvSpPr>
          <p:nvPr>
            <p:ph type="body" sz="quarter" idx="1"/>
          </p:nvPr>
        </p:nvSpPr>
        <p:spPr>
          <a:xfrm>
            <a:off x="4914846" y="1154009"/>
            <a:ext cx="6325240" cy="1635931"/>
          </a:xfrm>
          <a:prstGeom prst="rect">
            <a:avLst/>
          </a:prstGeom>
          <a:solidFill>
            <a:srgbClr val="FFE699"/>
          </a:solidFill>
        </p:spPr>
        <p:txBody>
          <a:bodyPr/>
          <a:lstStyle>
            <a:lvl1pPr algn="ctr"/>
          </a:lstStyle>
          <a:p>
            <a:r>
              <a:t>Nebraska Synod’s website – Under Faith In Action tab, go to Faith Formation. Follow links to Cross+Generational Ministry</a:t>
            </a:r>
          </a:p>
        </p:txBody>
      </p:sp>
      <p:pic>
        <p:nvPicPr>
          <p:cNvPr id="358" name="Picture 3" descr="Picture 3"/>
          <p:cNvPicPr>
            <a:picLocks noChangeAspect="1"/>
          </p:cNvPicPr>
          <p:nvPr/>
        </p:nvPicPr>
        <p:blipFill>
          <a:blip r:embed="rId2"/>
          <a:stretch>
            <a:fillRect/>
          </a:stretch>
        </p:blipFill>
        <p:spPr>
          <a:xfrm>
            <a:off x="312682" y="1116343"/>
            <a:ext cx="4048303" cy="1711264"/>
          </a:xfrm>
          <a:prstGeom prst="rect">
            <a:avLst/>
          </a:prstGeom>
          <a:ln w="12700">
            <a:miter lim="400000"/>
          </a:ln>
        </p:spPr>
      </p:pic>
      <p:grpSp>
        <p:nvGrpSpPr>
          <p:cNvPr id="361" name="Content Placeholder 2"/>
          <p:cNvGrpSpPr/>
          <p:nvPr/>
        </p:nvGrpSpPr>
        <p:grpSpPr>
          <a:xfrm>
            <a:off x="5500229" y="3173227"/>
            <a:ext cx="4661579" cy="1026498"/>
            <a:chOff x="0" y="0"/>
            <a:chExt cx="4661578" cy="1026497"/>
          </a:xfrm>
        </p:grpSpPr>
        <p:sp>
          <p:nvSpPr>
            <p:cNvPr id="359" name="Rectangle"/>
            <p:cNvSpPr/>
            <p:nvPr/>
          </p:nvSpPr>
          <p:spPr>
            <a:xfrm>
              <a:off x="0" y="0"/>
              <a:ext cx="4661579" cy="667399"/>
            </a:xfrm>
            <a:prstGeom prst="rect">
              <a:avLst/>
            </a:prstGeom>
            <a:solidFill>
              <a:srgbClr val="FFE699"/>
            </a:solidFill>
            <a:ln w="12700" cap="flat">
              <a:noFill/>
              <a:miter lim="400000"/>
            </a:ln>
            <a:effectLst/>
          </p:spPr>
          <p:txBody>
            <a:bodyPr wrap="square" lIns="45719" tIns="45719" rIns="45719" bIns="45719" numCol="1" anchor="t">
              <a:noAutofit/>
            </a:bodyPr>
            <a:lstStyle/>
            <a:p>
              <a:pPr defTabSz="914400">
                <a:lnSpc>
                  <a:spcPct val="90000"/>
                </a:lnSpc>
                <a:spcBef>
                  <a:spcPts val="1000"/>
                </a:spcBef>
                <a:defRPr sz="4800"/>
              </a:pPr>
              <a:endParaRPr/>
            </a:p>
          </p:txBody>
        </p:sp>
        <p:sp>
          <p:nvSpPr>
            <p:cNvPr id="360" name="Faith5.org website"/>
            <p:cNvSpPr txBox="1"/>
            <p:nvPr/>
          </p:nvSpPr>
          <p:spPr>
            <a:xfrm>
              <a:off x="45719" y="0"/>
              <a:ext cx="4570140" cy="10264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marL="228600" indent="-228600" algn="ctr" defTabSz="914400">
                <a:lnSpc>
                  <a:spcPct val="90000"/>
                </a:lnSpc>
                <a:spcBef>
                  <a:spcPts val="1000"/>
                </a:spcBef>
                <a:buSzPct val="100000"/>
                <a:buFont typeface="Arial"/>
                <a:buChar char="•"/>
                <a:defRPr sz="3200"/>
              </a:lvl1pPr>
            </a:lstStyle>
            <a:p>
              <a:r>
                <a:t>Faith5.org website</a:t>
              </a:r>
              <a:endParaRPr sz="2800"/>
            </a:p>
          </p:txBody>
        </p:sp>
      </p:grpSp>
      <p:pic>
        <p:nvPicPr>
          <p:cNvPr id="362" name="Picture 6" descr="Picture 6"/>
          <p:cNvPicPr>
            <a:picLocks noChangeAspect="1"/>
          </p:cNvPicPr>
          <p:nvPr/>
        </p:nvPicPr>
        <p:blipFill>
          <a:blip r:embed="rId3"/>
          <a:stretch>
            <a:fillRect/>
          </a:stretch>
        </p:blipFill>
        <p:spPr>
          <a:xfrm>
            <a:off x="522409" y="3060925"/>
            <a:ext cx="3838576" cy="1190626"/>
          </a:xfrm>
          <a:prstGeom prst="rect">
            <a:avLst/>
          </a:prstGeom>
          <a:ln w="12700">
            <a:miter lim="400000"/>
          </a:ln>
        </p:spPr>
      </p:pic>
      <p:grpSp>
        <p:nvGrpSpPr>
          <p:cNvPr id="365" name="Content Placeholder 2"/>
          <p:cNvGrpSpPr/>
          <p:nvPr/>
        </p:nvGrpSpPr>
        <p:grpSpPr>
          <a:xfrm>
            <a:off x="5500229" y="4071666"/>
            <a:ext cx="4661579" cy="3838596"/>
            <a:chOff x="0" y="0"/>
            <a:chExt cx="4661578" cy="3838594"/>
          </a:xfrm>
        </p:grpSpPr>
        <p:sp>
          <p:nvSpPr>
            <p:cNvPr id="363" name="Rectangle"/>
            <p:cNvSpPr/>
            <p:nvPr/>
          </p:nvSpPr>
          <p:spPr>
            <a:xfrm>
              <a:off x="0" y="0"/>
              <a:ext cx="4661579" cy="2634087"/>
            </a:xfrm>
            <a:prstGeom prst="rect">
              <a:avLst/>
            </a:prstGeom>
            <a:solidFill>
              <a:srgbClr val="FFE699"/>
            </a:solidFill>
            <a:ln w="12700" cap="flat">
              <a:noFill/>
              <a:miter lim="400000"/>
            </a:ln>
            <a:effectLst/>
          </p:spPr>
          <p:txBody>
            <a:bodyPr wrap="square" lIns="45719" tIns="45719" rIns="45719" bIns="45719" numCol="1" anchor="t">
              <a:noAutofit/>
            </a:bodyPr>
            <a:lstStyle/>
            <a:p>
              <a:pPr defTabSz="914400">
                <a:lnSpc>
                  <a:spcPct val="90000"/>
                </a:lnSpc>
                <a:spcBef>
                  <a:spcPts val="1000"/>
                </a:spcBef>
                <a:defRPr sz="4800"/>
              </a:pPr>
              <a:endParaRPr/>
            </a:p>
          </p:txBody>
        </p:sp>
        <p:sp>
          <p:nvSpPr>
            <p:cNvPr id="364" name="Facebook:…"/>
            <p:cNvSpPr txBox="1"/>
            <p:nvPr/>
          </p:nvSpPr>
          <p:spPr>
            <a:xfrm>
              <a:off x="45719" y="0"/>
              <a:ext cx="4570140" cy="38385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defTabSz="914400">
                <a:lnSpc>
                  <a:spcPct val="90000"/>
                </a:lnSpc>
                <a:spcBef>
                  <a:spcPts val="1000"/>
                </a:spcBef>
                <a:defRPr sz="2800" b="1"/>
              </a:pPr>
              <a:r>
                <a:t>Facebook:</a:t>
              </a:r>
            </a:p>
            <a:p>
              <a:pPr marL="514350" indent="-514350" algn="ctr" defTabSz="914400">
                <a:lnSpc>
                  <a:spcPct val="90000"/>
                </a:lnSpc>
                <a:spcBef>
                  <a:spcPts val="1000"/>
                </a:spcBef>
                <a:buSzPct val="100000"/>
                <a:buAutoNum type="arabicPeriod"/>
                <a:defRPr sz="2800"/>
              </a:pPr>
              <a:r>
                <a:t>Nebraska Synod Cross+Generational Ministry</a:t>
              </a:r>
            </a:p>
            <a:p>
              <a:pPr algn="ctr" defTabSz="914400">
                <a:lnSpc>
                  <a:spcPct val="90000"/>
                </a:lnSpc>
                <a:spcBef>
                  <a:spcPts val="1000"/>
                </a:spcBef>
                <a:defRPr sz="2800"/>
              </a:pPr>
              <a:r>
                <a:t>2. Birthing Cross+Gen Community</a:t>
              </a:r>
            </a:p>
            <a:p>
              <a:pPr algn="ctr" defTabSz="914400">
                <a:lnSpc>
                  <a:spcPct val="90000"/>
                </a:lnSpc>
                <a:spcBef>
                  <a:spcPts val="1000"/>
                </a:spcBef>
                <a:defRPr sz="3200"/>
              </a:pPr>
              <a:endParaRPr/>
            </a:p>
          </p:txBody>
        </p:sp>
      </p:grpSp>
      <p:pic>
        <p:nvPicPr>
          <p:cNvPr id="366" name="Picture 8" descr="Picture 8"/>
          <p:cNvPicPr>
            <a:picLocks noChangeAspect="1"/>
          </p:cNvPicPr>
          <p:nvPr/>
        </p:nvPicPr>
        <p:blipFill>
          <a:blip r:embed="rId4"/>
          <a:stretch>
            <a:fillRect/>
          </a:stretch>
        </p:blipFill>
        <p:spPr>
          <a:xfrm>
            <a:off x="522409" y="4710259"/>
            <a:ext cx="3838576" cy="16859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85" name="Picture 13" descr="Picture 13"/>
          <p:cNvPicPr>
            <a:picLocks noChangeAspect="1"/>
          </p:cNvPicPr>
          <p:nvPr/>
        </p:nvPicPr>
        <p:blipFill>
          <a:blip r:embed="rId3"/>
          <a:stretch>
            <a:fillRect/>
          </a:stretch>
        </p:blipFill>
        <p:spPr>
          <a:xfrm>
            <a:off x="345282" y="130125"/>
            <a:ext cx="1371601" cy="1150035"/>
          </a:xfrm>
          <a:prstGeom prst="rect">
            <a:avLst/>
          </a:prstGeom>
          <a:ln w="12700">
            <a:miter lim="400000"/>
          </a:ln>
        </p:spPr>
      </p:pic>
      <p:sp>
        <p:nvSpPr>
          <p:cNvPr id="186" name="Text Box 2"/>
          <p:cNvSpPr txBox="1"/>
          <p:nvPr/>
        </p:nvSpPr>
        <p:spPr>
          <a:xfrm>
            <a:off x="1874520" y="844500"/>
            <a:ext cx="10079502" cy="3329941"/>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914400">
              <a:defRPr sz="4400">
                <a:solidFill>
                  <a:srgbClr val="FFFFFF"/>
                </a:solidFill>
                <a:latin typeface="Trebuchet MS"/>
                <a:ea typeface="Trebuchet MS"/>
                <a:cs typeface="Trebuchet MS"/>
                <a:sym typeface="Trebuchet MS"/>
              </a:defRPr>
            </a:pPr>
            <a:r>
              <a:t>You will receive power </a:t>
            </a:r>
            <a:br/>
            <a:r>
              <a:t>when the Holy Spirit comes on you, </a:t>
            </a:r>
            <a:endParaRPr>
              <a:latin typeface="Arial"/>
              <a:ea typeface="Arial"/>
              <a:cs typeface="Arial"/>
              <a:sym typeface="Arial"/>
            </a:endParaRPr>
          </a:p>
          <a:p>
            <a:pPr algn="ctr" defTabSz="914400">
              <a:defRPr sz="4400">
                <a:solidFill>
                  <a:srgbClr val="FFFFFF"/>
                </a:solidFill>
                <a:latin typeface="Trebuchet MS"/>
                <a:ea typeface="Trebuchet MS"/>
                <a:cs typeface="Trebuchet MS"/>
                <a:sym typeface="Trebuchet MS"/>
              </a:defRPr>
            </a:pPr>
            <a:r>
              <a:t>and you will be my witnesses, </a:t>
            </a:r>
            <a:br/>
            <a:r>
              <a:t>in Jerusalem, in all Judea and Samaria, </a:t>
            </a:r>
            <a:br/>
            <a:r>
              <a:t>and to all the ends of the earth.</a:t>
            </a:r>
          </a:p>
        </p:txBody>
      </p:sp>
      <p:sp>
        <p:nvSpPr>
          <p:cNvPr id="187" name="Text Box 6"/>
          <p:cNvSpPr txBox="1"/>
          <p:nvPr/>
        </p:nvSpPr>
        <p:spPr>
          <a:xfrm>
            <a:off x="3131820" y="5340277"/>
            <a:ext cx="6537960" cy="802641"/>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914400">
              <a:lnSpc>
                <a:spcPct val="80000"/>
              </a:lnSpc>
              <a:defRPr sz="4800">
                <a:solidFill>
                  <a:srgbClr val="00B0F0"/>
                </a:solidFill>
                <a:latin typeface="Trebuchet MS"/>
                <a:ea typeface="Trebuchet MS"/>
                <a:cs typeface="Trebuchet MS"/>
                <a:sym typeface="Trebuchet MS"/>
              </a:defRPr>
            </a:lvl1pPr>
          </a:lstStyle>
          <a:p>
            <a:r>
              <a:t>Acts 1:8</a:t>
            </a:r>
          </a:p>
        </p:txBody>
      </p:sp>
      <p:pic>
        <p:nvPicPr>
          <p:cNvPr id="188" name="Picture 4" descr="Picture 4"/>
          <p:cNvPicPr>
            <a:picLocks noChangeAspect="1"/>
          </p:cNvPicPr>
          <p:nvPr/>
        </p:nvPicPr>
        <p:blipFill>
          <a:blip r:embed="rId4"/>
          <a:stretch>
            <a:fillRect/>
          </a:stretch>
        </p:blipFill>
        <p:spPr>
          <a:xfrm>
            <a:off x="457201" y="1558875"/>
            <a:ext cx="1147764" cy="49530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92" name="Picture 18" descr="Picture 18"/>
          <p:cNvPicPr>
            <a:picLocks noChangeAspect="1"/>
          </p:cNvPicPr>
          <p:nvPr/>
        </p:nvPicPr>
        <p:blipFill>
          <a:blip r:embed="rId2"/>
          <a:stretch>
            <a:fillRect/>
          </a:stretch>
        </p:blipFill>
        <p:spPr>
          <a:xfrm>
            <a:off x="3413381" y="981976"/>
            <a:ext cx="1143001" cy="939180"/>
          </a:xfrm>
          <a:prstGeom prst="rect">
            <a:avLst/>
          </a:prstGeom>
          <a:ln w="12700">
            <a:miter lim="400000"/>
          </a:ln>
        </p:spPr>
      </p:pic>
      <p:sp>
        <p:nvSpPr>
          <p:cNvPr id="193" name="TextBox 12"/>
          <p:cNvSpPr txBox="1"/>
          <p:nvPr/>
        </p:nvSpPr>
        <p:spPr>
          <a:xfrm>
            <a:off x="3866996" y="666735"/>
            <a:ext cx="5195596" cy="150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371600" indent="-1371600" algn="ctr" defTabSz="914400">
              <a:defRPr sz="9600">
                <a:solidFill>
                  <a:srgbClr val="CC00FF"/>
                </a:solidFill>
                <a:latin typeface="Trebuchet MS"/>
                <a:ea typeface="Trebuchet MS"/>
                <a:cs typeface="Trebuchet MS"/>
                <a:sym typeface="Trebuchet MS"/>
              </a:defRPr>
            </a:pPr>
            <a:r>
              <a:t>TALK</a:t>
            </a:r>
            <a:r>
              <a:rPr>
                <a:effectLst>
                  <a:outerShdw blurRad="38100" dist="38100" dir="2700000" rotWithShape="0">
                    <a:srgbClr val="000000">
                      <a:alpha val="43137"/>
                    </a:srgbClr>
                  </a:outerShdw>
                </a:effectLst>
                <a:latin typeface="Arial"/>
                <a:ea typeface="Arial"/>
                <a:cs typeface="Arial"/>
                <a:sym typeface="Arial"/>
              </a:rPr>
              <a:t>  </a:t>
            </a:r>
          </a:p>
        </p:txBody>
      </p:sp>
      <p:sp>
        <p:nvSpPr>
          <p:cNvPr id="194" name="TextBox 1"/>
          <p:cNvSpPr txBox="1"/>
          <p:nvPr/>
        </p:nvSpPr>
        <p:spPr>
          <a:xfrm>
            <a:off x="916536" y="3013691"/>
            <a:ext cx="11096513" cy="1989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600">
                <a:solidFill>
                  <a:srgbClr val="FFFFFF"/>
                </a:solidFill>
              </a:defRPr>
            </a:lvl1pPr>
          </a:lstStyle>
          <a:p>
            <a:r>
              <a:t>When you think about the Holy Spirit, what comes to mind?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96" name="Picture 18" descr="Picture 18"/>
          <p:cNvPicPr>
            <a:picLocks noChangeAspect="1"/>
          </p:cNvPicPr>
          <p:nvPr/>
        </p:nvPicPr>
        <p:blipFill>
          <a:blip r:embed="rId2"/>
          <a:stretch>
            <a:fillRect/>
          </a:stretch>
        </p:blipFill>
        <p:spPr>
          <a:xfrm>
            <a:off x="380299" y="223967"/>
            <a:ext cx="1143001" cy="939181"/>
          </a:xfrm>
          <a:prstGeom prst="rect">
            <a:avLst/>
          </a:prstGeom>
          <a:ln w="12700">
            <a:miter lim="400000"/>
          </a:ln>
        </p:spPr>
      </p:pic>
      <p:sp>
        <p:nvSpPr>
          <p:cNvPr id="197" name="TextBox 12"/>
          <p:cNvSpPr txBox="1"/>
          <p:nvPr/>
        </p:nvSpPr>
        <p:spPr>
          <a:xfrm>
            <a:off x="1390863" y="177805"/>
            <a:ext cx="2221017" cy="1448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371600" indent="-1371600" algn="ctr" defTabSz="914400">
              <a:defRPr sz="6000">
                <a:solidFill>
                  <a:srgbClr val="CC00FF"/>
                </a:solidFill>
                <a:latin typeface="Trebuchet MS"/>
                <a:ea typeface="Trebuchet MS"/>
                <a:cs typeface="Trebuchet MS"/>
                <a:sym typeface="Trebuchet MS"/>
              </a:defRPr>
            </a:pPr>
            <a:r>
              <a:t>TALK</a:t>
            </a:r>
            <a:r>
              <a:rPr sz="9600">
                <a:effectLst>
                  <a:outerShdw blurRad="38100" dist="38100" dir="2700000" rotWithShape="0">
                    <a:srgbClr val="000000">
                      <a:alpha val="43137"/>
                    </a:srgbClr>
                  </a:outerShdw>
                </a:effectLst>
                <a:latin typeface="Arial"/>
                <a:ea typeface="Arial"/>
                <a:cs typeface="Arial"/>
                <a:sym typeface="Arial"/>
              </a:rPr>
              <a:t> </a:t>
            </a:r>
            <a:r>
              <a:rPr>
                <a:effectLst>
                  <a:outerShdw blurRad="38100" dist="38100" dir="2700000" rotWithShape="0">
                    <a:srgbClr val="000000">
                      <a:alpha val="43137"/>
                    </a:srgbClr>
                  </a:outerShdw>
                </a:effectLst>
                <a:latin typeface="Arial"/>
                <a:ea typeface="Arial"/>
                <a:cs typeface="Arial"/>
                <a:sym typeface="Arial"/>
              </a:rPr>
              <a:t> </a:t>
            </a:r>
          </a:p>
        </p:txBody>
      </p:sp>
      <p:sp>
        <p:nvSpPr>
          <p:cNvPr id="198" name="TextBox 6"/>
          <p:cNvSpPr txBox="1"/>
          <p:nvPr/>
        </p:nvSpPr>
        <p:spPr>
          <a:xfrm>
            <a:off x="2075594" y="694675"/>
            <a:ext cx="7394917" cy="184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914400">
              <a:defRPr sz="6000" b="1" i="1">
                <a:solidFill>
                  <a:srgbClr val="FFFFFF"/>
                </a:solidFill>
                <a:latin typeface="Trebuchet MS"/>
                <a:ea typeface="Trebuchet MS"/>
                <a:cs typeface="Trebuchet MS"/>
                <a:sym typeface="Trebuchet MS"/>
              </a:defRPr>
            </a:pPr>
            <a:r>
              <a:t>Beach Ball </a:t>
            </a:r>
            <a:endParaRPr>
              <a:latin typeface="Arial"/>
              <a:ea typeface="Arial"/>
              <a:cs typeface="Arial"/>
              <a:sym typeface="Arial"/>
            </a:endParaRPr>
          </a:p>
          <a:p>
            <a:pPr algn="ctr" defTabSz="914400">
              <a:defRPr sz="6000" b="1" i="1">
                <a:solidFill>
                  <a:srgbClr val="FFFFFF"/>
                </a:solidFill>
                <a:latin typeface="Trebuchet MS"/>
                <a:ea typeface="Trebuchet MS"/>
                <a:cs typeface="Trebuchet MS"/>
                <a:sym typeface="Trebuchet MS"/>
              </a:defRPr>
            </a:pPr>
            <a:r>
              <a:t>Prayers</a:t>
            </a:r>
          </a:p>
        </p:txBody>
      </p:sp>
      <p:pic>
        <p:nvPicPr>
          <p:cNvPr id="199" name="Picture 1" descr="Picture 1"/>
          <p:cNvPicPr>
            <a:picLocks noChangeAspect="1"/>
          </p:cNvPicPr>
          <p:nvPr/>
        </p:nvPicPr>
        <p:blipFill>
          <a:blip r:embed="rId3"/>
          <a:stretch>
            <a:fillRect/>
          </a:stretch>
        </p:blipFill>
        <p:spPr>
          <a:xfrm>
            <a:off x="7888505" y="79864"/>
            <a:ext cx="4231341" cy="2950207"/>
          </a:xfrm>
          <a:prstGeom prst="rect">
            <a:avLst/>
          </a:prstGeom>
          <a:ln w="12700">
            <a:miter lim="400000"/>
          </a:ln>
        </p:spPr>
      </p:pic>
      <p:sp>
        <p:nvSpPr>
          <p:cNvPr id="200" name="Rectangle 2"/>
          <p:cNvSpPr txBox="1"/>
          <p:nvPr/>
        </p:nvSpPr>
        <p:spPr>
          <a:xfrm>
            <a:off x="1003114" y="3127470"/>
            <a:ext cx="4185864" cy="947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914400">
              <a:defRPr sz="6600">
                <a:solidFill>
                  <a:srgbClr val="FF0000"/>
                </a:solidFill>
                <a:effectLst>
                  <a:outerShdw blurRad="38100" dist="19050" dir="2700000" rotWithShape="0">
                    <a:srgbClr val="000000">
                      <a:alpha val="40000"/>
                    </a:srgbClr>
                  </a:outerShdw>
                </a:effectLst>
              </a:defRPr>
            </a:lvl1pPr>
          </a:lstStyle>
          <a:p>
            <a:r>
              <a:t>RED Section</a:t>
            </a:r>
          </a:p>
        </p:txBody>
      </p:sp>
      <p:sp>
        <p:nvSpPr>
          <p:cNvPr id="201" name="Rectangle 8"/>
          <p:cNvSpPr txBox="1"/>
          <p:nvPr/>
        </p:nvSpPr>
        <p:spPr>
          <a:xfrm>
            <a:off x="824466" y="4235467"/>
            <a:ext cx="4543163" cy="947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914400">
              <a:defRPr sz="6600">
                <a:solidFill>
                  <a:srgbClr val="0070C0"/>
                </a:solidFill>
                <a:effectLst>
                  <a:outerShdw blurRad="38100" dist="19050" dir="2700000" rotWithShape="0">
                    <a:srgbClr val="000000">
                      <a:alpha val="40000"/>
                    </a:srgbClr>
                  </a:outerShdw>
                </a:effectLst>
              </a:defRPr>
            </a:lvl1pPr>
          </a:lstStyle>
          <a:p>
            <a:r>
              <a:t>BLUE Section</a:t>
            </a:r>
          </a:p>
        </p:txBody>
      </p:sp>
      <p:sp>
        <p:nvSpPr>
          <p:cNvPr id="202" name="Rectangle 9"/>
          <p:cNvSpPr txBox="1"/>
          <p:nvPr/>
        </p:nvSpPr>
        <p:spPr>
          <a:xfrm>
            <a:off x="444437" y="5343462"/>
            <a:ext cx="5102645" cy="947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914400">
              <a:defRPr sz="6600">
                <a:solidFill>
                  <a:srgbClr val="FFFFFF"/>
                </a:solidFill>
                <a:effectLst>
                  <a:outerShdw blurRad="38100" dist="19050" dir="2700000" rotWithShape="0">
                    <a:srgbClr val="000000">
                      <a:alpha val="40000"/>
                    </a:srgbClr>
                  </a:outerShdw>
                </a:effectLst>
              </a:defRPr>
            </a:lvl1pPr>
          </a:lstStyle>
          <a:p>
            <a:r>
              <a:t>WHITE Section</a:t>
            </a:r>
          </a:p>
        </p:txBody>
      </p:sp>
      <p:sp>
        <p:nvSpPr>
          <p:cNvPr id="203" name="Rectangle 10"/>
          <p:cNvSpPr txBox="1"/>
          <p:nvPr/>
        </p:nvSpPr>
        <p:spPr>
          <a:xfrm>
            <a:off x="6196774" y="3247858"/>
            <a:ext cx="5779999" cy="947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914400">
              <a:defRPr sz="6600">
                <a:solidFill>
                  <a:srgbClr val="FF6600"/>
                </a:solidFill>
                <a:effectLst>
                  <a:outerShdw blurRad="38100" dist="19050" dir="2700000" rotWithShape="0">
                    <a:srgbClr val="000000">
                      <a:alpha val="40000"/>
                    </a:srgbClr>
                  </a:outerShdw>
                </a:effectLst>
              </a:defRPr>
            </a:lvl1pPr>
          </a:lstStyle>
          <a:p>
            <a:r>
              <a:t>ORANGE Section</a:t>
            </a:r>
          </a:p>
        </p:txBody>
      </p:sp>
      <p:sp>
        <p:nvSpPr>
          <p:cNvPr id="204" name="Rectangle 11"/>
          <p:cNvSpPr txBox="1"/>
          <p:nvPr/>
        </p:nvSpPr>
        <p:spPr>
          <a:xfrm>
            <a:off x="6195202" y="4235467"/>
            <a:ext cx="5601555" cy="947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914400">
              <a:defRPr sz="6600">
                <a:solidFill>
                  <a:srgbClr val="FFFF00"/>
                </a:solidFill>
                <a:effectLst>
                  <a:outerShdw blurRad="38100" dist="19050" dir="2700000" rotWithShape="0">
                    <a:srgbClr val="000000">
                      <a:alpha val="40000"/>
                    </a:srgbClr>
                  </a:outerShdw>
                </a:effectLst>
              </a:defRPr>
            </a:lvl1pPr>
          </a:lstStyle>
          <a:p>
            <a:r>
              <a:t>YELLOW Section</a:t>
            </a:r>
          </a:p>
        </p:txBody>
      </p:sp>
      <p:sp>
        <p:nvSpPr>
          <p:cNvPr id="205" name="Rectangle 14"/>
          <p:cNvSpPr txBox="1"/>
          <p:nvPr/>
        </p:nvSpPr>
        <p:spPr>
          <a:xfrm>
            <a:off x="6421327" y="5343462"/>
            <a:ext cx="5149303" cy="947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defTabSz="914400">
              <a:defRPr sz="6600">
                <a:solidFill>
                  <a:schemeClr val="accent6"/>
                </a:solidFill>
                <a:effectLst>
                  <a:outerShdw blurRad="38100" dist="19050" dir="2700000" rotWithShape="0">
                    <a:srgbClr val="000000">
                      <a:alpha val="40000"/>
                    </a:srgbClr>
                  </a:outerShdw>
                </a:effectLst>
              </a:defRPr>
            </a:lvl1pPr>
          </a:lstStyle>
          <a:p>
            <a:r>
              <a:t>GREEN Section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00"/>
                                        </p:tgtEl>
                                        <p:attrNameLst>
                                          <p:attrName>style.visibility</p:attrName>
                                        </p:attrNameLst>
                                      </p:cBhvr>
                                      <p:to>
                                        <p:strVal val="visible"/>
                                      </p:to>
                                    </p:set>
                                    <p:anim calcmode="lin" valueType="num">
                                      <p:cBhvr>
                                        <p:cTn id="7" dur="1000" fill="hold"/>
                                        <p:tgtEl>
                                          <p:spTgt spid="200"/>
                                        </p:tgtEl>
                                        <p:attrNameLst>
                                          <p:attrName>ppt_x</p:attrName>
                                        </p:attrNameLst>
                                      </p:cBhvr>
                                      <p:tavLst>
                                        <p:tav tm="0">
                                          <p:val>
                                            <p:strVal val="#ppt_x"/>
                                          </p:val>
                                        </p:tav>
                                        <p:tav tm="100000">
                                          <p:val>
                                            <p:strVal val="#ppt_x"/>
                                          </p:val>
                                        </p:tav>
                                      </p:tavLst>
                                    </p:anim>
                                    <p:anim calcmode="lin" valueType="num">
                                      <p:cBhvr>
                                        <p:cTn id="8" dur="1000" fill="hold"/>
                                        <p:tgtEl>
                                          <p:spTgt spid="2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201"/>
                                        </p:tgtEl>
                                        <p:attrNameLst>
                                          <p:attrName>style.visibility</p:attrName>
                                        </p:attrNameLst>
                                      </p:cBhvr>
                                      <p:to>
                                        <p:strVal val="visible"/>
                                      </p:to>
                                    </p:set>
                                    <p:anim calcmode="lin" valueType="num">
                                      <p:cBhvr>
                                        <p:cTn id="13" dur="1000" fill="hold"/>
                                        <p:tgtEl>
                                          <p:spTgt spid="201"/>
                                        </p:tgtEl>
                                        <p:attrNameLst>
                                          <p:attrName>ppt_x</p:attrName>
                                        </p:attrNameLst>
                                      </p:cBhvr>
                                      <p:tavLst>
                                        <p:tav tm="0">
                                          <p:val>
                                            <p:strVal val="#ppt_x"/>
                                          </p:val>
                                        </p:tav>
                                        <p:tav tm="100000">
                                          <p:val>
                                            <p:strVal val="#ppt_x"/>
                                          </p:val>
                                        </p:tav>
                                      </p:tavLst>
                                    </p:anim>
                                    <p:anim calcmode="lin" valueType="num">
                                      <p:cBhvr>
                                        <p:cTn id="14" dur="1000" fill="hold"/>
                                        <p:tgtEl>
                                          <p:spTgt spid="2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202"/>
                                        </p:tgtEl>
                                        <p:attrNameLst>
                                          <p:attrName>style.visibility</p:attrName>
                                        </p:attrNameLst>
                                      </p:cBhvr>
                                      <p:to>
                                        <p:strVal val="visible"/>
                                      </p:to>
                                    </p:set>
                                    <p:anim calcmode="lin" valueType="num">
                                      <p:cBhvr>
                                        <p:cTn id="19" dur="1000" fill="hold"/>
                                        <p:tgtEl>
                                          <p:spTgt spid="202"/>
                                        </p:tgtEl>
                                        <p:attrNameLst>
                                          <p:attrName>ppt_x</p:attrName>
                                        </p:attrNameLst>
                                      </p:cBhvr>
                                      <p:tavLst>
                                        <p:tav tm="0">
                                          <p:val>
                                            <p:strVal val="#ppt_x"/>
                                          </p:val>
                                        </p:tav>
                                        <p:tav tm="100000">
                                          <p:val>
                                            <p:strVal val="#ppt_x"/>
                                          </p:val>
                                        </p:tav>
                                      </p:tavLst>
                                    </p:anim>
                                    <p:anim calcmode="lin" valueType="num">
                                      <p:cBhvr>
                                        <p:cTn id="20" dur="1000" fill="hold"/>
                                        <p:tgtEl>
                                          <p:spTgt spid="2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203"/>
                                        </p:tgtEl>
                                        <p:attrNameLst>
                                          <p:attrName>style.visibility</p:attrName>
                                        </p:attrNameLst>
                                      </p:cBhvr>
                                      <p:to>
                                        <p:strVal val="visible"/>
                                      </p:to>
                                    </p:set>
                                    <p:anim calcmode="lin" valueType="num">
                                      <p:cBhvr>
                                        <p:cTn id="25" dur="1000" fill="hold"/>
                                        <p:tgtEl>
                                          <p:spTgt spid="203"/>
                                        </p:tgtEl>
                                        <p:attrNameLst>
                                          <p:attrName>ppt_x</p:attrName>
                                        </p:attrNameLst>
                                      </p:cBhvr>
                                      <p:tavLst>
                                        <p:tav tm="0">
                                          <p:val>
                                            <p:strVal val="#ppt_x"/>
                                          </p:val>
                                        </p:tav>
                                        <p:tav tm="100000">
                                          <p:val>
                                            <p:strVal val="#ppt_x"/>
                                          </p:val>
                                        </p:tav>
                                      </p:tavLst>
                                    </p:anim>
                                    <p:anim calcmode="lin" valueType="num">
                                      <p:cBhvr>
                                        <p:cTn id="26" dur="1000" fill="hold"/>
                                        <p:tgtEl>
                                          <p:spTgt spid="20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5" nodeType="clickEffect">
                                  <p:stCondLst>
                                    <p:cond delay="0"/>
                                  </p:stCondLst>
                                  <p:iterate>
                                    <p:tmAbs val="0"/>
                                  </p:iterate>
                                  <p:childTnLst>
                                    <p:set>
                                      <p:cBhvr>
                                        <p:cTn id="30" fill="hold"/>
                                        <p:tgtEl>
                                          <p:spTgt spid="204"/>
                                        </p:tgtEl>
                                        <p:attrNameLst>
                                          <p:attrName>style.visibility</p:attrName>
                                        </p:attrNameLst>
                                      </p:cBhvr>
                                      <p:to>
                                        <p:strVal val="visible"/>
                                      </p:to>
                                    </p:set>
                                    <p:anim calcmode="lin" valueType="num">
                                      <p:cBhvr>
                                        <p:cTn id="31" dur="1000" fill="hold"/>
                                        <p:tgtEl>
                                          <p:spTgt spid="204"/>
                                        </p:tgtEl>
                                        <p:attrNameLst>
                                          <p:attrName>ppt_x</p:attrName>
                                        </p:attrNameLst>
                                      </p:cBhvr>
                                      <p:tavLst>
                                        <p:tav tm="0">
                                          <p:val>
                                            <p:strVal val="#ppt_x"/>
                                          </p:val>
                                        </p:tav>
                                        <p:tav tm="100000">
                                          <p:val>
                                            <p:strVal val="#ppt_x"/>
                                          </p:val>
                                        </p:tav>
                                      </p:tavLst>
                                    </p:anim>
                                    <p:anim calcmode="lin" valueType="num">
                                      <p:cBhvr>
                                        <p:cTn id="32" dur="1000" fill="hold"/>
                                        <p:tgtEl>
                                          <p:spTgt spid="20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6" nodeType="clickEffect">
                                  <p:stCondLst>
                                    <p:cond delay="0"/>
                                  </p:stCondLst>
                                  <p:iterate>
                                    <p:tmAbs val="0"/>
                                  </p:iterate>
                                  <p:childTnLst>
                                    <p:set>
                                      <p:cBhvr>
                                        <p:cTn id="36" fill="hold"/>
                                        <p:tgtEl>
                                          <p:spTgt spid="205"/>
                                        </p:tgtEl>
                                        <p:attrNameLst>
                                          <p:attrName>style.visibility</p:attrName>
                                        </p:attrNameLst>
                                      </p:cBhvr>
                                      <p:to>
                                        <p:strVal val="visible"/>
                                      </p:to>
                                    </p:set>
                                    <p:anim calcmode="lin" valueType="num">
                                      <p:cBhvr>
                                        <p:cTn id="37" dur="1000" fill="hold"/>
                                        <p:tgtEl>
                                          <p:spTgt spid="205"/>
                                        </p:tgtEl>
                                        <p:attrNameLst>
                                          <p:attrName>ppt_x</p:attrName>
                                        </p:attrNameLst>
                                      </p:cBhvr>
                                      <p:tavLst>
                                        <p:tav tm="0">
                                          <p:val>
                                            <p:strVal val="#ppt_x"/>
                                          </p:val>
                                        </p:tav>
                                        <p:tav tm="100000">
                                          <p:val>
                                            <p:strVal val="#ppt_x"/>
                                          </p:val>
                                        </p:tav>
                                      </p:tavLst>
                                    </p:anim>
                                    <p:anim calcmode="lin" valueType="num">
                                      <p:cBhvr>
                                        <p:cTn id="38" dur="1000" fill="hold"/>
                                        <p:tgtEl>
                                          <p:spTgt spid="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P spid="201" grpId="2" animBg="1" advAuto="0"/>
      <p:bldP spid="202" grpId="3" animBg="1" advAuto="0"/>
      <p:bldP spid="203" grpId="4" animBg="1" advAuto="0"/>
      <p:bldP spid="204" grpId="5" animBg="1" advAuto="0"/>
      <p:bldP spid="205" grpId="6"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7" name="Picture 18" descr="Picture 18"/>
          <p:cNvPicPr>
            <a:picLocks noChangeAspect="1"/>
          </p:cNvPicPr>
          <p:nvPr/>
        </p:nvPicPr>
        <p:blipFill>
          <a:blip r:embed="rId3"/>
          <a:stretch>
            <a:fillRect/>
          </a:stretch>
        </p:blipFill>
        <p:spPr>
          <a:xfrm>
            <a:off x="1843244" y="73340"/>
            <a:ext cx="1371601" cy="1438276"/>
          </a:xfrm>
          <a:prstGeom prst="rect">
            <a:avLst/>
          </a:prstGeom>
          <a:ln w="12700">
            <a:miter lim="400000"/>
          </a:ln>
        </p:spPr>
      </p:pic>
      <p:sp>
        <p:nvSpPr>
          <p:cNvPr id="208" name="Text Box 11"/>
          <p:cNvSpPr txBox="1"/>
          <p:nvPr/>
        </p:nvSpPr>
        <p:spPr>
          <a:xfrm>
            <a:off x="3550920" y="762000"/>
            <a:ext cx="6842760" cy="2783840"/>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914400">
              <a:spcBef>
                <a:spcPts val="2400"/>
              </a:spcBef>
              <a:defRPr sz="4000">
                <a:solidFill>
                  <a:srgbClr val="00B0F0"/>
                </a:solidFill>
                <a:latin typeface="Trebuchet MS"/>
                <a:ea typeface="Trebuchet MS"/>
                <a:cs typeface="Trebuchet MS"/>
                <a:sym typeface="Trebuchet MS"/>
              </a:defRPr>
            </a:pPr>
            <a:r>
              <a:t>L: Let us pray. </a:t>
            </a:r>
            <a:endParaRPr>
              <a:latin typeface="Arial"/>
              <a:ea typeface="Arial"/>
              <a:cs typeface="Arial"/>
              <a:sym typeface="Arial"/>
            </a:endParaRPr>
          </a:p>
          <a:p>
            <a:pPr algn="ctr" defTabSz="914400">
              <a:spcBef>
                <a:spcPts val="2400"/>
              </a:spcBef>
              <a:defRPr sz="4000">
                <a:solidFill>
                  <a:srgbClr val="00B0F0"/>
                </a:solidFill>
                <a:latin typeface="Trebuchet MS"/>
                <a:ea typeface="Trebuchet MS"/>
                <a:cs typeface="Trebuchet MS"/>
                <a:sym typeface="Trebuchet MS"/>
              </a:defRPr>
            </a:pPr>
            <a:r>
              <a:t>Dear God, you came to your people with great power on the day of Pentecost.</a:t>
            </a:r>
          </a:p>
        </p:txBody>
      </p:sp>
      <p:sp>
        <p:nvSpPr>
          <p:cNvPr id="209" name="Text Box 15"/>
          <p:cNvSpPr txBox="1"/>
          <p:nvPr/>
        </p:nvSpPr>
        <p:spPr>
          <a:xfrm>
            <a:off x="4017084" y="3929062"/>
            <a:ext cx="6233161" cy="1882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914400">
              <a:spcBef>
                <a:spcPts val="2400"/>
              </a:spcBef>
              <a:defRPr sz="4000" i="1">
                <a:solidFill>
                  <a:srgbClr val="FFFFFF"/>
                </a:solidFill>
                <a:latin typeface="Trebuchet MS"/>
                <a:ea typeface="Trebuchet MS"/>
                <a:cs typeface="Trebuchet MS"/>
                <a:sym typeface="Trebuchet MS"/>
              </a:defRPr>
            </a:lvl1pPr>
          </a:lstStyle>
          <a:p>
            <a:r>
              <a:t>P: You will receive power when the Holy Spirit comes on you.</a:t>
            </a:r>
          </a:p>
        </p:txBody>
      </p:sp>
      <p:grpSp>
        <p:nvGrpSpPr>
          <p:cNvPr id="212" name="Group 23"/>
          <p:cNvGrpSpPr/>
          <p:nvPr/>
        </p:nvGrpSpPr>
        <p:grpSpPr>
          <a:xfrm>
            <a:off x="1859117" y="1481137"/>
            <a:ext cx="1355726" cy="4895850"/>
            <a:chOff x="0" y="0"/>
            <a:chExt cx="1355725" cy="4895849"/>
          </a:xfrm>
        </p:grpSpPr>
        <p:pic>
          <p:nvPicPr>
            <p:cNvPr id="210" name="Picture 6" descr="Picture 6"/>
            <p:cNvPicPr>
              <a:picLocks noChangeAspect="1"/>
            </p:cNvPicPr>
            <p:nvPr/>
          </p:nvPicPr>
          <p:blipFill>
            <a:blip r:embed="rId4"/>
            <a:srcRect r="47980"/>
            <a:stretch>
              <a:fillRect/>
            </a:stretch>
          </p:blipFill>
          <p:spPr>
            <a:xfrm rot="16200000">
              <a:off x="-762847" y="3632209"/>
              <a:ext cx="1945171" cy="419477"/>
            </a:xfrm>
            <a:prstGeom prst="rect">
              <a:avLst/>
            </a:prstGeom>
            <a:ln w="12700" cap="flat">
              <a:noFill/>
              <a:miter lim="400000"/>
            </a:ln>
            <a:effectLst/>
          </p:spPr>
        </p:pic>
        <p:pic>
          <p:nvPicPr>
            <p:cNvPr id="211" name="Picture 4" descr="Picture 4"/>
            <p:cNvPicPr>
              <a:picLocks noChangeAspect="1"/>
            </p:cNvPicPr>
            <p:nvPr/>
          </p:nvPicPr>
          <p:blipFill>
            <a:blip r:embed="rId5"/>
            <a:stretch>
              <a:fillRect/>
            </a:stretch>
          </p:blipFill>
          <p:spPr>
            <a:xfrm rot="16200000">
              <a:off x="-1594567" y="1945557"/>
              <a:ext cx="4895850" cy="1004735"/>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16" name="Picture 18" descr="Picture 18"/>
          <p:cNvPicPr>
            <a:picLocks noChangeAspect="1"/>
          </p:cNvPicPr>
          <p:nvPr/>
        </p:nvPicPr>
        <p:blipFill>
          <a:blip r:embed="rId3"/>
          <a:stretch>
            <a:fillRect/>
          </a:stretch>
        </p:blipFill>
        <p:spPr>
          <a:xfrm>
            <a:off x="1752600" y="228600"/>
            <a:ext cx="1371600" cy="1438276"/>
          </a:xfrm>
          <a:prstGeom prst="rect">
            <a:avLst/>
          </a:prstGeom>
          <a:ln w="12700">
            <a:miter lim="400000"/>
          </a:ln>
        </p:spPr>
      </p:pic>
      <p:grpSp>
        <p:nvGrpSpPr>
          <p:cNvPr id="219" name="Group 23"/>
          <p:cNvGrpSpPr/>
          <p:nvPr/>
        </p:nvGrpSpPr>
        <p:grpSpPr>
          <a:xfrm>
            <a:off x="1624013" y="1538288"/>
            <a:ext cx="1355726" cy="4895850"/>
            <a:chOff x="0" y="0"/>
            <a:chExt cx="1355725" cy="4895849"/>
          </a:xfrm>
        </p:grpSpPr>
        <p:pic>
          <p:nvPicPr>
            <p:cNvPr id="217" name="Picture 6" descr="Picture 6"/>
            <p:cNvPicPr>
              <a:picLocks noChangeAspect="1"/>
            </p:cNvPicPr>
            <p:nvPr/>
          </p:nvPicPr>
          <p:blipFill>
            <a:blip r:embed="rId4"/>
            <a:srcRect r="47980"/>
            <a:stretch>
              <a:fillRect/>
            </a:stretch>
          </p:blipFill>
          <p:spPr>
            <a:xfrm rot="16200000">
              <a:off x="-762847" y="3632209"/>
              <a:ext cx="1945171" cy="419477"/>
            </a:xfrm>
            <a:prstGeom prst="rect">
              <a:avLst/>
            </a:prstGeom>
            <a:ln w="12700" cap="flat">
              <a:noFill/>
              <a:miter lim="400000"/>
            </a:ln>
            <a:effectLst/>
          </p:spPr>
        </p:pic>
        <p:pic>
          <p:nvPicPr>
            <p:cNvPr id="218" name="Picture 4" descr="Picture 4"/>
            <p:cNvPicPr>
              <a:picLocks noChangeAspect="1"/>
            </p:cNvPicPr>
            <p:nvPr/>
          </p:nvPicPr>
          <p:blipFill>
            <a:blip r:embed="rId5"/>
            <a:stretch>
              <a:fillRect/>
            </a:stretch>
          </p:blipFill>
          <p:spPr>
            <a:xfrm rot="16200000">
              <a:off x="-1594567" y="1945557"/>
              <a:ext cx="4895850" cy="1004735"/>
            </a:xfrm>
            <a:prstGeom prst="rect">
              <a:avLst/>
            </a:prstGeom>
            <a:ln w="12700" cap="flat">
              <a:noFill/>
              <a:miter lim="400000"/>
            </a:ln>
            <a:effectLst/>
          </p:spPr>
        </p:pic>
      </p:grpSp>
      <p:sp>
        <p:nvSpPr>
          <p:cNvPr id="220" name="Text Box 11"/>
          <p:cNvSpPr txBox="1"/>
          <p:nvPr/>
        </p:nvSpPr>
        <p:spPr>
          <a:xfrm>
            <a:off x="3550920" y="762000"/>
            <a:ext cx="6842760" cy="3672841"/>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914400">
              <a:spcBef>
                <a:spcPts val="2400"/>
              </a:spcBef>
              <a:defRPr sz="4000">
                <a:solidFill>
                  <a:srgbClr val="00B0F0"/>
                </a:solidFill>
                <a:latin typeface="Trebuchet MS"/>
                <a:ea typeface="Trebuchet MS"/>
                <a:cs typeface="Trebuchet MS"/>
                <a:sym typeface="Trebuchet MS"/>
              </a:defRPr>
            </a:pPr>
            <a:r>
              <a:t>L: The disciples were gripped by your Holy Spirit and the church was born! After that, they went out and told everyone they met </a:t>
            </a:r>
            <a:br/>
            <a:r>
              <a:t>about Jesus.</a:t>
            </a:r>
          </a:p>
        </p:txBody>
      </p:sp>
      <p:sp>
        <p:nvSpPr>
          <p:cNvPr id="221" name="Text Box 15"/>
          <p:cNvSpPr txBox="1"/>
          <p:nvPr/>
        </p:nvSpPr>
        <p:spPr>
          <a:xfrm>
            <a:off x="3855720" y="4495800"/>
            <a:ext cx="6233160" cy="1882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914400">
              <a:spcBef>
                <a:spcPts val="2400"/>
              </a:spcBef>
              <a:defRPr sz="4000" i="1">
                <a:solidFill>
                  <a:srgbClr val="FFFFFF"/>
                </a:solidFill>
                <a:latin typeface="Trebuchet MS"/>
                <a:ea typeface="Trebuchet MS"/>
                <a:cs typeface="Trebuchet MS"/>
                <a:sym typeface="Trebuchet MS"/>
              </a:defRPr>
            </a:lvl1pPr>
          </a:lstStyle>
          <a:p>
            <a:r>
              <a:t>P: You will receive power when the Holy Spirit comes on you.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25" name="Picture 18" descr="Picture 18"/>
          <p:cNvPicPr>
            <a:picLocks noChangeAspect="1"/>
          </p:cNvPicPr>
          <p:nvPr/>
        </p:nvPicPr>
        <p:blipFill>
          <a:blip r:embed="rId3"/>
          <a:stretch>
            <a:fillRect/>
          </a:stretch>
        </p:blipFill>
        <p:spPr>
          <a:xfrm>
            <a:off x="1752600" y="228600"/>
            <a:ext cx="1371600" cy="1438276"/>
          </a:xfrm>
          <a:prstGeom prst="rect">
            <a:avLst/>
          </a:prstGeom>
          <a:ln w="12700">
            <a:miter lim="400000"/>
          </a:ln>
        </p:spPr>
      </p:pic>
      <p:grpSp>
        <p:nvGrpSpPr>
          <p:cNvPr id="228" name="Group 23"/>
          <p:cNvGrpSpPr/>
          <p:nvPr/>
        </p:nvGrpSpPr>
        <p:grpSpPr>
          <a:xfrm>
            <a:off x="1752600" y="1733549"/>
            <a:ext cx="1355726" cy="4895850"/>
            <a:chOff x="0" y="0"/>
            <a:chExt cx="1355725" cy="4895849"/>
          </a:xfrm>
        </p:grpSpPr>
        <p:pic>
          <p:nvPicPr>
            <p:cNvPr id="226" name="Picture 6" descr="Picture 6"/>
            <p:cNvPicPr>
              <a:picLocks noChangeAspect="1"/>
            </p:cNvPicPr>
            <p:nvPr/>
          </p:nvPicPr>
          <p:blipFill>
            <a:blip r:embed="rId4"/>
            <a:srcRect r="47980"/>
            <a:stretch>
              <a:fillRect/>
            </a:stretch>
          </p:blipFill>
          <p:spPr>
            <a:xfrm rot="16200000">
              <a:off x="-762847" y="3632209"/>
              <a:ext cx="1945171" cy="419477"/>
            </a:xfrm>
            <a:prstGeom prst="rect">
              <a:avLst/>
            </a:prstGeom>
            <a:ln w="12700" cap="flat">
              <a:noFill/>
              <a:miter lim="400000"/>
            </a:ln>
            <a:effectLst/>
          </p:spPr>
        </p:pic>
        <p:pic>
          <p:nvPicPr>
            <p:cNvPr id="227" name="Picture 4" descr="Picture 4"/>
            <p:cNvPicPr>
              <a:picLocks noChangeAspect="1"/>
            </p:cNvPicPr>
            <p:nvPr/>
          </p:nvPicPr>
          <p:blipFill>
            <a:blip r:embed="rId5"/>
            <a:stretch>
              <a:fillRect/>
            </a:stretch>
          </p:blipFill>
          <p:spPr>
            <a:xfrm rot="16200000">
              <a:off x="-1594567" y="1945557"/>
              <a:ext cx="4895850" cy="1004735"/>
            </a:xfrm>
            <a:prstGeom prst="rect">
              <a:avLst/>
            </a:prstGeom>
            <a:ln w="12700" cap="flat">
              <a:noFill/>
              <a:miter lim="400000"/>
            </a:ln>
            <a:effectLst/>
          </p:spPr>
        </p:pic>
      </p:grpSp>
      <p:sp>
        <p:nvSpPr>
          <p:cNvPr id="229" name="Text Box 11"/>
          <p:cNvSpPr txBox="1"/>
          <p:nvPr/>
        </p:nvSpPr>
        <p:spPr>
          <a:xfrm>
            <a:off x="3550920" y="761999"/>
            <a:ext cx="6842760" cy="2479041"/>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914400">
              <a:spcBef>
                <a:spcPts val="2400"/>
              </a:spcBef>
              <a:defRPr sz="4000">
                <a:solidFill>
                  <a:srgbClr val="00B0F0"/>
                </a:solidFill>
                <a:latin typeface="Trebuchet MS"/>
                <a:ea typeface="Trebuchet MS"/>
                <a:cs typeface="Trebuchet MS"/>
                <a:sym typeface="Trebuchet MS"/>
              </a:defRPr>
            </a:pPr>
            <a:r>
              <a:t>L: We need your power, </a:t>
            </a:r>
            <a:br/>
            <a:r>
              <a:t>too! We need to have courage and strength to be your witnesses.</a:t>
            </a:r>
          </a:p>
        </p:txBody>
      </p:sp>
      <p:sp>
        <p:nvSpPr>
          <p:cNvPr id="230" name="Text Box 15"/>
          <p:cNvSpPr txBox="1"/>
          <p:nvPr/>
        </p:nvSpPr>
        <p:spPr>
          <a:xfrm>
            <a:off x="3855720" y="3794125"/>
            <a:ext cx="6233160" cy="1882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914400">
              <a:spcBef>
                <a:spcPts val="2400"/>
              </a:spcBef>
              <a:defRPr sz="4000" i="1">
                <a:solidFill>
                  <a:srgbClr val="FFFFFF"/>
                </a:solidFill>
                <a:latin typeface="Trebuchet MS"/>
                <a:ea typeface="Trebuchet MS"/>
                <a:cs typeface="Trebuchet MS"/>
                <a:sym typeface="Trebuchet MS"/>
              </a:defRPr>
            </a:lvl1pPr>
          </a:lstStyle>
          <a:p>
            <a:r>
              <a:t>P: You will receive power when the Holy Spirit comes on you.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34" name="Picture 18" descr="Picture 18"/>
          <p:cNvPicPr>
            <a:picLocks noChangeAspect="1"/>
          </p:cNvPicPr>
          <p:nvPr/>
        </p:nvPicPr>
        <p:blipFill>
          <a:blip r:embed="rId3"/>
          <a:stretch>
            <a:fillRect/>
          </a:stretch>
        </p:blipFill>
        <p:spPr>
          <a:xfrm>
            <a:off x="1752600" y="228600"/>
            <a:ext cx="1371600" cy="1438276"/>
          </a:xfrm>
          <a:prstGeom prst="rect">
            <a:avLst/>
          </a:prstGeom>
          <a:ln w="12700">
            <a:miter lim="400000"/>
          </a:ln>
        </p:spPr>
      </p:pic>
      <p:sp>
        <p:nvSpPr>
          <p:cNvPr id="235" name="Text Box 15"/>
          <p:cNvSpPr txBox="1"/>
          <p:nvPr/>
        </p:nvSpPr>
        <p:spPr>
          <a:xfrm>
            <a:off x="3855720" y="4496534"/>
            <a:ext cx="6233160" cy="1285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914400">
              <a:spcBef>
                <a:spcPts val="2400"/>
              </a:spcBef>
              <a:defRPr sz="4000" i="1">
                <a:solidFill>
                  <a:srgbClr val="FFFFFF"/>
                </a:solidFill>
                <a:latin typeface="Trebuchet MS"/>
                <a:ea typeface="Trebuchet MS"/>
                <a:cs typeface="Trebuchet MS"/>
                <a:sym typeface="Trebuchet MS"/>
              </a:defRPr>
            </a:lvl1pPr>
          </a:lstStyle>
          <a:p>
            <a:r>
              <a:t>P: In the name and power of the Risen Christ! Amen.</a:t>
            </a:r>
          </a:p>
        </p:txBody>
      </p:sp>
      <p:grpSp>
        <p:nvGrpSpPr>
          <p:cNvPr id="238" name="Group 23"/>
          <p:cNvGrpSpPr/>
          <p:nvPr/>
        </p:nvGrpSpPr>
        <p:grpSpPr>
          <a:xfrm>
            <a:off x="1768475" y="1733549"/>
            <a:ext cx="1355726" cy="4895850"/>
            <a:chOff x="0" y="0"/>
            <a:chExt cx="1355725" cy="4895849"/>
          </a:xfrm>
        </p:grpSpPr>
        <p:pic>
          <p:nvPicPr>
            <p:cNvPr id="236" name="Picture 6" descr="Picture 6"/>
            <p:cNvPicPr>
              <a:picLocks noChangeAspect="1"/>
            </p:cNvPicPr>
            <p:nvPr/>
          </p:nvPicPr>
          <p:blipFill>
            <a:blip r:embed="rId4"/>
            <a:srcRect r="47980"/>
            <a:stretch>
              <a:fillRect/>
            </a:stretch>
          </p:blipFill>
          <p:spPr>
            <a:xfrm rot="16200000">
              <a:off x="-762847" y="3632209"/>
              <a:ext cx="1945171" cy="419477"/>
            </a:xfrm>
            <a:prstGeom prst="rect">
              <a:avLst/>
            </a:prstGeom>
            <a:ln w="12700" cap="flat">
              <a:noFill/>
              <a:miter lim="400000"/>
            </a:ln>
            <a:effectLst/>
          </p:spPr>
        </p:pic>
        <p:pic>
          <p:nvPicPr>
            <p:cNvPr id="237" name="Picture 4" descr="Picture 4"/>
            <p:cNvPicPr>
              <a:picLocks noChangeAspect="1"/>
            </p:cNvPicPr>
            <p:nvPr/>
          </p:nvPicPr>
          <p:blipFill>
            <a:blip r:embed="rId5"/>
            <a:stretch>
              <a:fillRect/>
            </a:stretch>
          </p:blipFill>
          <p:spPr>
            <a:xfrm rot="16200000">
              <a:off x="-1594567" y="1945557"/>
              <a:ext cx="4895850" cy="1004735"/>
            </a:xfrm>
            <a:prstGeom prst="rect">
              <a:avLst/>
            </a:prstGeom>
            <a:ln w="12700" cap="flat">
              <a:noFill/>
              <a:miter lim="400000"/>
            </a:ln>
            <a:effectLst/>
          </p:spPr>
        </p:pic>
      </p:grpSp>
      <p:sp>
        <p:nvSpPr>
          <p:cNvPr id="239" name="Text Box 11"/>
          <p:cNvSpPr txBox="1"/>
          <p:nvPr/>
        </p:nvSpPr>
        <p:spPr>
          <a:xfrm>
            <a:off x="3550920" y="457199"/>
            <a:ext cx="6842760" cy="3672841"/>
          </a:xfrm>
          <a:prstGeom prst="rect">
            <a:avLst/>
          </a:prstGeom>
          <a:ln w="12700">
            <a:miter lim="400000"/>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914400">
              <a:spcBef>
                <a:spcPts val="2400"/>
              </a:spcBef>
              <a:defRPr sz="4000">
                <a:solidFill>
                  <a:srgbClr val="00B0F0"/>
                </a:solidFill>
                <a:latin typeface="Trebuchet MS"/>
                <a:ea typeface="Trebuchet MS"/>
                <a:cs typeface="Trebuchet MS"/>
                <a:sym typeface="Trebuchet MS"/>
              </a:defRPr>
            </a:pPr>
            <a:r>
              <a:t>L: Fill us with that same power and presence. Then send us as bold witnesses to bring love, joy, hope, healing and peace to this hurting </a:t>
            </a:r>
            <a:br/>
            <a:r>
              <a:t>and confused world.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1327</Words>
  <Application>Microsoft Macintosh PowerPoint</Application>
  <PresentationFormat>Widescreen</PresentationFormat>
  <Paragraphs>132</Paragraphs>
  <Slides>29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Cross+Generational Ministry Deacon Kristin Johnson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Cross+Generational Ministry?</vt:lpstr>
      <vt:lpstr>What is(n’t) Cross+Generational Ministry?</vt:lpstr>
      <vt:lpstr> Why Cross+Gen?</vt:lpstr>
      <vt:lpstr>Why Cross+Gen?</vt:lpstr>
      <vt:lpstr>Why Cross+Gen?</vt:lpstr>
      <vt:lpstr>What did Cross+Generational Ministry look like at St. Petri?</vt:lpstr>
      <vt:lpstr>PowerPoint Presentation</vt:lpstr>
      <vt:lpstr>GIFT: Growing In Faith Together</vt:lpstr>
      <vt:lpstr>PowerPoint Presentation</vt:lpstr>
      <vt:lpstr>PowerPoint Presentation</vt:lpstr>
      <vt:lpstr>PowerPoint Presentation</vt:lpstr>
      <vt:lpstr>PowerPoint Presentation</vt:lpstr>
      <vt:lpstr>Cross+Gen  VBS</vt:lpstr>
      <vt:lpstr>Cross+Gen Confirmation  </vt:lpstr>
      <vt:lpstr>Cross+Gen Worship</vt:lpstr>
      <vt:lpstr>5 Steps To Changing A Culture:</vt:lpstr>
      <vt:lpstr>Putting It Together</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Amy Woods</cp:lastModifiedBy>
  <cp:revision>1</cp:revision>
  <dcterms:modified xsi:type="dcterms:W3CDTF">2025-06-06T12:41:49Z</dcterms:modified>
</cp:coreProperties>
</file>