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256" r:id="rId2"/>
    <p:sldId id="257" r:id="rId3"/>
    <p:sldId id="258" r:id="rId4"/>
    <p:sldId id="259" r:id="rId5"/>
    <p:sldId id="260" r:id="rId6"/>
    <p:sldId id="261" r:id="rId7"/>
    <p:sldId id="262" r:id="rId8"/>
    <p:sldId id="263" r:id="rId9"/>
    <p:sldId id="266" r:id="rId10"/>
    <p:sldId id="267" r:id="rId11"/>
    <p:sldId id="268" r:id="rId12"/>
    <p:sldId id="331" r:id="rId13"/>
    <p:sldId id="332" r:id="rId14"/>
    <p:sldId id="333" r:id="rId15"/>
    <p:sldId id="334" r:id="rId16"/>
    <p:sldId id="335" r:id="rId17"/>
    <p:sldId id="329" r:id="rId18"/>
    <p:sldId id="336" r:id="rId19"/>
    <p:sldId id="270" r:id="rId20"/>
    <p:sldId id="271" r:id="rId21"/>
    <p:sldId id="330" r:id="rId22"/>
    <p:sldId id="272" r:id="rId23"/>
    <p:sldId id="326" r:id="rId24"/>
    <p:sldId id="327" r:id="rId25"/>
    <p:sldId id="282" r:id="rId26"/>
    <p:sldId id="328" r:id="rId27"/>
    <p:sldId id="311" r:id="rId28"/>
    <p:sldId id="323" r:id="rId29"/>
    <p:sldId id="320" r:id="rId30"/>
    <p:sldId id="321" r:id="rId31"/>
    <p:sldId id="322" r:id="rId32"/>
    <p:sldId id="324" r:id="rId33"/>
    <p:sldId id="325" r:id="rId34"/>
    <p:sldId id="273" r:id="rId35"/>
    <p:sldId id="337" r:id="rId36"/>
    <p:sldId id="338" r:id="rId37"/>
    <p:sldId id="339" r:id="rId38"/>
    <p:sldId id="340" r:id="rId39"/>
    <p:sldId id="396" r:id="rId40"/>
    <p:sldId id="342" r:id="rId41"/>
    <p:sldId id="343" r:id="rId42"/>
    <p:sldId id="344" r:id="rId43"/>
    <p:sldId id="345" r:id="rId44"/>
    <p:sldId id="346" r:id="rId45"/>
    <p:sldId id="347" r:id="rId46"/>
    <p:sldId id="348" r:id="rId47"/>
    <p:sldId id="349" r:id="rId48"/>
    <p:sldId id="265" r:id="rId49"/>
    <p:sldId id="350" r:id="rId50"/>
    <p:sldId id="351" r:id="rId51"/>
    <p:sldId id="352" r:id="rId52"/>
    <p:sldId id="353" r:id="rId53"/>
    <p:sldId id="269" r:id="rId54"/>
    <p:sldId id="264" r:id="rId55"/>
    <p:sldId id="397" r:id="rId56"/>
    <p:sldId id="274" r:id="rId57"/>
    <p:sldId id="398" r:id="rId58"/>
    <p:sldId id="399" r:id="rId59"/>
    <p:sldId id="400" r:id="rId60"/>
    <p:sldId id="401" r:id="rId61"/>
    <p:sldId id="402" r:id="rId62"/>
    <p:sldId id="403" r:id="rId63"/>
    <p:sldId id="404" r:id="rId64"/>
    <p:sldId id="443" r:id="rId65"/>
    <p:sldId id="444" r:id="rId66"/>
    <p:sldId id="299" r:id="rId67"/>
    <p:sldId id="278" r:id="rId68"/>
    <p:sldId id="356" r:id="rId69"/>
    <p:sldId id="280" r:id="rId70"/>
    <p:sldId id="357" r:id="rId71"/>
    <p:sldId id="281" r:id="rId72"/>
    <p:sldId id="358" r:id="rId73"/>
    <p:sldId id="279" r:id="rId74"/>
    <p:sldId id="359" r:id="rId75"/>
    <p:sldId id="360" r:id="rId76"/>
    <p:sldId id="361" r:id="rId77"/>
    <p:sldId id="362" r:id="rId78"/>
    <p:sldId id="363" r:id="rId79"/>
    <p:sldId id="364" r:id="rId80"/>
    <p:sldId id="365" r:id="rId81"/>
    <p:sldId id="366" r:id="rId82"/>
    <p:sldId id="371" r:id="rId83"/>
    <p:sldId id="372" r:id="rId84"/>
    <p:sldId id="373" r:id="rId85"/>
    <p:sldId id="367" r:id="rId86"/>
    <p:sldId id="368" r:id="rId87"/>
    <p:sldId id="369" r:id="rId88"/>
    <p:sldId id="370" r:id="rId89"/>
    <p:sldId id="374" r:id="rId90"/>
    <p:sldId id="376" r:id="rId91"/>
    <p:sldId id="377" r:id="rId92"/>
    <p:sldId id="378" r:id="rId93"/>
    <p:sldId id="379" r:id="rId94"/>
    <p:sldId id="380" r:id="rId95"/>
    <p:sldId id="382" r:id="rId96"/>
    <p:sldId id="383" r:id="rId97"/>
    <p:sldId id="384" r:id="rId98"/>
    <p:sldId id="385" r:id="rId99"/>
    <p:sldId id="386" r:id="rId100"/>
    <p:sldId id="387" r:id="rId101"/>
    <p:sldId id="445" r:id="rId102"/>
    <p:sldId id="388" r:id="rId103"/>
    <p:sldId id="389" r:id="rId104"/>
    <p:sldId id="390" r:id="rId105"/>
    <p:sldId id="391" r:id="rId106"/>
    <p:sldId id="392" r:id="rId107"/>
    <p:sldId id="393" r:id="rId108"/>
    <p:sldId id="395"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94513"/>
  </p:normalViewPr>
  <p:slideViewPr>
    <p:cSldViewPr snapToGrid="0">
      <p:cViewPr varScale="1">
        <p:scale>
          <a:sx n="84" d="100"/>
          <a:sy n="84" d="100"/>
        </p:scale>
        <p:origin x="200" y="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What we believe</a:t>
            </a:r>
          </a:p>
        </c:rich>
      </c:tx>
      <c:overlay val="0"/>
    </c:title>
    <c:autoTitleDeleted val="0"/>
    <c:plotArea>
      <c:layout/>
      <c:pieChart>
        <c:varyColors val="1"/>
        <c:ser>
          <c:idx val="0"/>
          <c:order val="0"/>
          <c:tx>
            <c:strRef>
              <c:f>Sheet1!$B$1</c:f>
              <c:strCache>
                <c:ptCount val="1"/>
                <c:pt idx="0">
                  <c:v>Money talk</c:v>
                </c:pt>
              </c:strCache>
            </c:strRef>
          </c:tx>
          <c:spPr>
            <a:solidFill>
              <a:srgbClr val="00B050"/>
            </a:solidFill>
          </c:spPr>
          <c:cat>
            <c:strRef>
              <c:f>Sheet1!$A$2</c:f>
              <c:strCache>
                <c:ptCount val="1"/>
                <c:pt idx="0">
                  <c:v>God's</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947F-49B3-8AD6-96B1A99A0418}"/>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How</a:t>
            </a:r>
            <a:r>
              <a:rPr lang="en-US" baseline="0" dirty="0"/>
              <a:t> we act</a:t>
            </a:r>
            <a:endParaRPr lang="en-US" dirty="0"/>
          </a:p>
        </c:rich>
      </c:tx>
      <c:overlay val="0"/>
    </c:title>
    <c:autoTitleDeleted val="0"/>
    <c:plotArea>
      <c:layout/>
      <c:pieChart>
        <c:varyColors val="1"/>
        <c:ser>
          <c:idx val="0"/>
          <c:order val="0"/>
          <c:tx>
            <c:strRef>
              <c:f>Sheet1!$B$1</c:f>
              <c:strCache>
                <c:ptCount val="1"/>
                <c:pt idx="0">
                  <c:v>How we act</c:v>
                </c:pt>
              </c:strCache>
            </c:strRef>
          </c:tx>
          <c:spPr>
            <a:solidFill>
              <a:srgbClr val="00B050"/>
            </a:solidFill>
          </c:spPr>
          <c:dPt>
            <c:idx val="0"/>
            <c:bubble3D val="0"/>
            <c:spPr>
              <a:solidFill>
                <a:srgbClr val="FF0000"/>
              </a:solidFill>
            </c:spPr>
            <c:extLst>
              <c:ext xmlns:c16="http://schemas.microsoft.com/office/drawing/2014/chart" uri="{C3380CC4-5D6E-409C-BE32-E72D297353CC}">
                <c16:uniqueId val="{00000001-3D48-491D-AD4D-334BBB55F1D0}"/>
              </c:ext>
            </c:extLst>
          </c:dPt>
          <c:cat>
            <c:strRef>
              <c:f>Sheet1!$A$2:$A$3</c:f>
              <c:strCache>
                <c:ptCount val="2"/>
                <c:pt idx="0">
                  <c:v>God's</c:v>
                </c:pt>
                <c:pt idx="1">
                  <c:v>Mine</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2-3D48-491D-AD4D-334BBB55F1D0}"/>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How</a:t>
            </a:r>
            <a:r>
              <a:rPr lang="en-US" baseline="0" dirty="0"/>
              <a:t> we really act</a:t>
            </a:r>
            <a:endParaRPr lang="en-US" dirty="0"/>
          </a:p>
        </c:rich>
      </c:tx>
      <c:overlay val="0"/>
    </c:title>
    <c:autoTitleDeleted val="0"/>
    <c:plotArea>
      <c:layout/>
      <c:pieChart>
        <c:varyColors val="1"/>
        <c:ser>
          <c:idx val="0"/>
          <c:order val="0"/>
          <c:tx>
            <c:strRef>
              <c:f>Sheet1!$B$1</c:f>
              <c:strCache>
                <c:ptCount val="1"/>
                <c:pt idx="0">
                  <c:v>How we really act</c:v>
                </c:pt>
              </c:strCache>
            </c:strRef>
          </c:tx>
          <c:spPr>
            <a:solidFill>
              <a:srgbClr val="00B050"/>
            </a:solidFill>
          </c:spPr>
          <c:dPt>
            <c:idx val="0"/>
            <c:bubble3D val="0"/>
            <c:spPr>
              <a:solidFill>
                <a:srgbClr val="FF0000"/>
              </a:solidFill>
            </c:spPr>
            <c:extLst>
              <c:ext xmlns:c16="http://schemas.microsoft.com/office/drawing/2014/chart" uri="{C3380CC4-5D6E-409C-BE32-E72D297353CC}">
                <c16:uniqueId val="{00000001-492E-4C8B-B889-6AE96D74EEC2}"/>
              </c:ext>
            </c:extLst>
          </c:dPt>
          <c:cat>
            <c:strRef>
              <c:f>Sheet1!$A$2:$A$3</c:f>
              <c:strCache>
                <c:ptCount val="2"/>
                <c:pt idx="0">
                  <c:v>God's</c:v>
                </c:pt>
                <c:pt idx="1">
                  <c:v>Mine</c:v>
                </c:pt>
              </c:strCache>
            </c:strRef>
          </c:cat>
          <c:val>
            <c:numRef>
              <c:f>Sheet1!$B$2:$B$3</c:f>
              <c:numCache>
                <c:formatCode>General</c:formatCode>
                <c:ptCount val="2"/>
                <c:pt idx="0">
                  <c:v>1.7</c:v>
                </c:pt>
                <c:pt idx="1">
                  <c:v>98.3</c:v>
                </c:pt>
              </c:numCache>
            </c:numRef>
          </c:val>
          <c:extLst>
            <c:ext xmlns:c16="http://schemas.microsoft.com/office/drawing/2014/chart" uri="{C3380CC4-5D6E-409C-BE32-E72D297353CC}">
              <c16:uniqueId val="{00000002-492E-4C8B-B889-6AE96D74EEC2}"/>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4150B-E50B-4D56-8F05-28506C0787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DA91B5E-44A1-4C54-9CE8-A542E25CC6D5}">
      <dgm:prSet/>
      <dgm:spPr/>
      <dgm:t>
        <a:bodyPr/>
        <a:lstStyle/>
        <a:p>
          <a:r>
            <a:rPr lang="en-US"/>
            <a:t>On your handout in front of you</a:t>
          </a:r>
        </a:p>
      </dgm:t>
    </dgm:pt>
    <dgm:pt modelId="{CA57F4D0-ED1C-4BF7-99A5-6E958C47D110}" type="parTrans" cxnId="{CCE8DADD-43E2-4BBD-BD56-EEE02340EB12}">
      <dgm:prSet/>
      <dgm:spPr/>
      <dgm:t>
        <a:bodyPr/>
        <a:lstStyle/>
        <a:p>
          <a:endParaRPr lang="en-US"/>
        </a:p>
      </dgm:t>
    </dgm:pt>
    <dgm:pt modelId="{8A1A12EB-2E1F-476B-BEBF-17A51C788FCA}" type="sibTrans" cxnId="{CCE8DADD-43E2-4BBD-BD56-EEE02340EB12}">
      <dgm:prSet/>
      <dgm:spPr/>
      <dgm:t>
        <a:bodyPr/>
        <a:lstStyle/>
        <a:p>
          <a:endParaRPr lang="en-US"/>
        </a:p>
      </dgm:t>
    </dgm:pt>
    <dgm:pt modelId="{EABDFE0C-7D36-420B-AD64-9D665612399B}">
      <dgm:prSet/>
      <dgm:spPr/>
      <dgm:t>
        <a:bodyPr/>
        <a:lstStyle/>
        <a:p>
          <a:r>
            <a:rPr lang="en-US"/>
            <a:t>The Basics</a:t>
          </a:r>
        </a:p>
      </dgm:t>
    </dgm:pt>
    <dgm:pt modelId="{07B53E14-52C8-411D-AA43-D2677DA803B8}" type="parTrans" cxnId="{21487DEC-2DC3-4DB2-A97D-F60B6F487FA9}">
      <dgm:prSet/>
      <dgm:spPr/>
      <dgm:t>
        <a:bodyPr/>
        <a:lstStyle/>
        <a:p>
          <a:endParaRPr lang="en-US"/>
        </a:p>
      </dgm:t>
    </dgm:pt>
    <dgm:pt modelId="{53980EDF-CF0C-4F4C-B34D-8C9AC47F07D3}" type="sibTrans" cxnId="{21487DEC-2DC3-4DB2-A97D-F60B6F487FA9}">
      <dgm:prSet/>
      <dgm:spPr/>
      <dgm:t>
        <a:bodyPr/>
        <a:lstStyle/>
        <a:p>
          <a:endParaRPr lang="en-US"/>
        </a:p>
      </dgm:t>
    </dgm:pt>
    <dgm:pt modelId="{921EDEA9-9E9E-4D48-AD28-AF8549F3FD3F}">
      <dgm:prSet/>
      <dgm:spPr/>
      <dgm:t>
        <a:bodyPr/>
        <a:lstStyle/>
        <a:p>
          <a:r>
            <a:rPr lang="en-US"/>
            <a:t>How has Covid changed your congregation’s stewardship ministry?</a:t>
          </a:r>
        </a:p>
      </dgm:t>
    </dgm:pt>
    <dgm:pt modelId="{69EB5E42-C9E1-4F38-AB0C-879BA131CF75}" type="parTrans" cxnId="{A0286785-7F62-4BA2-97C2-5938B6490E45}">
      <dgm:prSet/>
      <dgm:spPr/>
      <dgm:t>
        <a:bodyPr/>
        <a:lstStyle/>
        <a:p>
          <a:endParaRPr lang="en-US"/>
        </a:p>
      </dgm:t>
    </dgm:pt>
    <dgm:pt modelId="{5C18B0A5-8667-4557-AC63-FEE8CAE26EDF}" type="sibTrans" cxnId="{A0286785-7F62-4BA2-97C2-5938B6490E45}">
      <dgm:prSet/>
      <dgm:spPr/>
      <dgm:t>
        <a:bodyPr/>
        <a:lstStyle/>
        <a:p>
          <a:endParaRPr lang="en-US"/>
        </a:p>
      </dgm:t>
    </dgm:pt>
    <dgm:pt modelId="{0BE95F6F-EF28-407C-92DA-3087C98AC5AB}">
      <dgm:prSet/>
      <dgm:spPr/>
      <dgm:t>
        <a:bodyPr/>
        <a:lstStyle/>
        <a:p>
          <a:r>
            <a:rPr lang="en-US"/>
            <a:t>Ask- Encourage faithful stewards to grow in their giving &amp; living</a:t>
          </a:r>
        </a:p>
      </dgm:t>
    </dgm:pt>
    <dgm:pt modelId="{9A06D0B1-65E3-41D6-B283-49D832348490}" type="parTrans" cxnId="{34551050-EAC4-4D28-A1BE-ABD57BA1F036}">
      <dgm:prSet/>
      <dgm:spPr/>
      <dgm:t>
        <a:bodyPr/>
        <a:lstStyle/>
        <a:p>
          <a:endParaRPr lang="en-US"/>
        </a:p>
      </dgm:t>
    </dgm:pt>
    <dgm:pt modelId="{5BB33534-719F-453D-B6DD-B7C4DDD4C202}" type="sibTrans" cxnId="{34551050-EAC4-4D28-A1BE-ABD57BA1F036}">
      <dgm:prSet/>
      <dgm:spPr/>
      <dgm:t>
        <a:bodyPr/>
        <a:lstStyle/>
        <a:p>
          <a:endParaRPr lang="en-US"/>
        </a:p>
      </dgm:t>
    </dgm:pt>
    <dgm:pt modelId="{792B082C-5F3E-42E0-90C6-ED87E422E227}">
      <dgm:prSet/>
      <dgm:spPr/>
      <dgm:t>
        <a:bodyPr/>
        <a:lstStyle/>
        <a:p>
          <a:r>
            <a:rPr lang="en-US"/>
            <a:t>Thank- For gifts of the three T’s</a:t>
          </a:r>
        </a:p>
      </dgm:t>
    </dgm:pt>
    <dgm:pt modelId="{56E1F82B-6B08-42AE-8F72-41E3F970389C}" type="parTrans" cxnId="{2AD3F3B8-A78A-48BB-BB02-5DE29E483DC3}">
      <dgm:prSet/>
      <dgm:spPr/>
      <dgm:t>
        <a:bodyPr/>
        <a:lstStyle/>
        <a:p>
          <a:endParaRPr lang="en-US"/>
        </a:p>
      </dgm:t>
    </dgm:pt>
    <dgm:pt modelId="{9CB3F1B8-A4A8-4F27-ABC1-1FEA784CB34C}" type="sibTrans" cxnId="{2AD3F3B8-A78A-48BB-BB02-5DE29E483DC3}">
      <dgm:prSet/>
      <dgm:spPr/>
      <dgm:t>
        <a:bodyPr/>
        <a:lstStyle/>
        <a:p>
          <a:endParaRPr lang="en-US"/>
        </a:p>
      </dgm:t>
    </dgm:pt>
    <dgm:pt modelId="{EC00CA65-19B7-4D93-AB87-E0F5B047DA0B}">
      <dgm:prSet/>
      <dgm:spPr/>
      <dgm:t>
        <a:bodyPr/>
        <a:lstStyle/>
        <a:p>
          <a:r>
            <a:rPr lang="en-US"/>
            <a:t>Tell- Make sure people know</a:t>
          </a:r>
        </a:p>
      </dgm:t>
    </dgm:pt>
    <dgm:pt modelId="{54FB1E8A-408A-4439-A04A-5606B155A11C}" type="parTrans" cxnId="{F046CE5C-0C99-467D-82B7-7ABAA6438B84}">
      <dgm:prSet/>
      <dgm:spPr/>
      <dgm:t>
        <a:bodyPr/>
        <a:lstStyle/>
        <a:p>
          <a:endParaRPr lang="en-US"/>
        </a:p>
      </dgm:t>
    </dgm:pt>
    <dgm:pt modelId="{CDE4E6E1-0F10-457F-8A29-32C817F89E02}" type="sibTrans" cxnId="{F046CE5C-0C99-467D-82B7-7ABAA6438B84}">
      <dgm:prSet/>
      <dgm:spPr/>
      <dgm:t>
        <a:bodyPr/>
        <a:lstStyle/>
        <a:p>
          <a:endParaRPr lang="en-US"/>
        </a:p>
      </dgm:t>
    </dgm:pt>
    <dgm:pt modelId="{189DBDE4-53C7-44A4-A1C6-5FD161774C90}">
      <dgm:prSet/>
      <dgm:spPr/>
      <dgm:t>
        <a:bodyPr/>
        <a:lstStyle/>
        <a:p>
          <a:r>
            <a:rPr lang="en-US" dirty="0"/>
            <a:t>Leading stewardship in this new day</a:t>
          </a:r>
        </a:p>
      </dgm:t>
    </dgm:pt>
    <dgm:pt modelId="{4675238E-E7FA-4B21-9D5E-D90A66346FF0}" type="parTrans" cxnId="{3A3F211F-AD86-40F2-B3CE-9F6455633070}">
      <dgm:prSet/>
      <dgm:spPr/>
      <dgm:t>
        <a:bodyPr/>
        <a:lstStyle/>
        <a:p>
          <a:endParaRPr lang="en-US"/>
        </a:p>
      </dgm:t>
    </dgm:pt>
    <dgm:pt modelId="{8C5EE043-01EC-442B-ABD2-30FD76EA70FB}" type="sibTrans" cxnId="{3A3F211F-AD86-40F2-B3CE-9F6455633070}">
      <dgm:prSet/>
      <dgm:spPr/>
      <dgm:t>
        <a:bodyPr/>
        <a:lstStyle/>
        <a:p>
          <a:endParaRPr lang="en-US"/>
        </a:p>
      </dgm:t>
    </dgm:pt>
    <dgm:pt modelId="{BC792E25-8C22-4B98-81E7-E2EA1B34CA8E}">
      <dgm:prSet/>
      <dgm:spPr/>
      <dgm:t>
        <a:bodyPr/>
        <a:lstStyle/>
        <a:p>
          <a:r>
            <a:rPr lang="en-US" dirty="0"/>
            <a:t>Next steps</a:t>
          </a:r>
        </a:p>
      </dgm:t>
    </dgm:pt>
    <dgm:pt modelId="{8130E6C2-003A-4B3E-98C7-2AABFBDF6F4E}" type="parTrans" cxnId="{D77402D9-0892-4631-811D-E92652D6F41E}">
      <dgm:prSet/>
      <dgm:spPr/>
      <dgm:t>
        <a:bodyPr/>
        <a:lstStyle/>
        <a:p>
          <a:endParaRPr lang="en-US"/>
        </a:p>
      </dgm:t>
    </dgm:pt>
    <dgm:pt modelId="{2E628C58-AB7F-4CC9-B39B-B632455F30DC}" type="sibTrans" cxnId="{D77402D9-0892-4631-811D-E92652D6F41E}">
      <dgm:prSet/>
      <dgm:spPr/>
      <dgm:t>
        <a:bodyPr/>
        <a:lstStyle/>
        <a:p>
          <a:endParaRPr lang="en-US"/>
        </a:p>
      </dgm:t>
    </dgm:pt>
    <dgm:pt modelId="{BF45AB58-668D-43DD-8A01-623EB409B5BC}">
      <dgm:prSet/>
      <dgm:spPr/>
      <dgm:t>
        <a:bodyPr/>
        <a:lstStyle/>
        <a:p>
          <a:r>
            <a:rPr lang="en-US"/>
            <a:t>Questions are good!</a:t>
          </a:r>
        </a:p>
      </dgm:t>
    </dgm:pt>
    <dgm:pt modelId="{FCF74E65-E7DF-4FD3-AB41-ACCAD4909560}" type="parTrans" cxnId="{CABBEF26-E5D7-473D-AC35-227B72DC9888}">
      <dgm:prSet/>
      <dgm:spPr/>
      <dgm:t>
        <a:bodyPr/>
        <a:lstStyle/>
        <a:p>
          <a:endParaRPr lang="en-US"/>
        </a:p>
      </dgm:t>
    </dgm:pt>
    <dgm:pt modelId="{6ACFBD13-947E-4527-94E7-146F6BB2CBFA}" type="sibTrans" cxnId="{CABBEF26-E5D7-473D-AC35-227B72DC9888}">
      <dgm:prSet/>
      <dgm:spPr/>
      <dgm:t>
        <a:bodyPr/>
        <a:lstStyle/>
        <a:p>
          <a:endParaRPr lang="en-US"/>
        </a:p>
      </dgm:t>
    </dgm:pt>
    <dgm:pt modelId="{8ECB4FC0-90E2-4DF5-8731-6349888724B8}">
      <dgm:prSet/>
      <dgm:spPr/>
      <dgm:t>
        <a:bodyPr/>
        <a:lstStyle/>
        <a:p>
          <a:r>
            <a:rPr lang="en-US"/>
            <a:t>Break for lunch at noon</a:t>
          </a:r>
        </a:p>
      </dgm:t>
    </dgm:pt>
    <dgm:pt modelId="{CC63742A-6F97-4C3D-8099-091A4D8CA198}" type="parTrans" cxnId="{AF597FF0-ECAF-4DB7-9E12-5FB330BF154D}">
      <dgm:prSet/>
      <dgm:spPr/>
      <dgm:t>
        <a:bodyPr/>
        <a:lstStyle/>
        <a:p>
          <a:endParaRPr lang="en-US"/>
        </a:p>
      </dgm:t>
    </dgm:pt>
    <dgm:pt modelId="{6EC39D1C-4459-4973-8E28-71AC4328747C}" type="sibTrans" cxnId="{AF597FF0-ECAF-4DB7-9E12-5FB330BF154D}">
      <dgm:prSet/>
      <dgm:spPr/>
      <dgm:t>
        <a:bodyPr/>
        <a:lstStyle/>
        <a:p>
          <a:endParaRPr lang="en-US"/>
        </a:p>
      </dgm:t>
    </dgm:pt>
    <dgm:pt modelId="{737DE235-E3C2-40B1-952E-12AFECE62619}">
      <dgm:prSet/>
      <dgm:spPr/>
      <dgm:t>
        <a:bodyPr/>
        <a:lstStyle/>
        <a:p>
          <a:r>
            <a:rPr lang="en-US" dirty="0"/>
            <a:t>Restrooms are…</a:t>
          </a:r>
        </a:p>
      </dgm:t>
    </dgm:pt>
    <dgm:pt modelId="{AADEE9F7-FB77-4916-8659-2B3FC12D5587}" type="parTrans" cxnId="{B453B1E9-6433-4770-8DB3-DFCC581A6B0B}">
      <dgm:prSet/>
      <dgm:spPr/>
      <dgm:t>
        <a:bodyPr/>
        <a:lstStyle/>
        <a:p>
          <a:endParaRPr lang="en-US"/>
        </a:p>
      </dgm:t>
    </dgm:pt>
    <dgm:pt modelId="{B0D759E8-A4A1-45EA-A584-1AB2100F5419}" type="sibTrans" cxnId="{B453B1E9-6433-4770-8DB3-DFCC581A6B0B}">
      <dgm:prSet/>
      <dgm:spPr/>
      <dgm:t>
        <a:bodyPr/>
        <a:lstStyle/>
        <a:p>
          <a:endParaRPr lang="en-US"/>
        </a:p>
      </dgm:t>
    </dgm:pt>
    <dgm:pt modelId="{AF2A339B-0E96-9946-A328-78F496446557}">
      <dgm:prSet/>
      <dgm:spPr/>
      <dgm:t>
        <a:bodyPr/>
        <a:lstStyle/>
        <a:p>
          <a:r>
            <a:rPr lang="en-US" dirty="0"/>
            <a:t>Resources available are...</a:t>
          </a:r>
        </a:p>
      </dgm:t>
    </dgm:pt>
    <dgm:pt modelId="{0F12BBC8-85B0-3B4C-91BA-AE34FBC12548}" type="parTrans" cxnId="{36E6A229-5900-C043-9CE1-F0936889E166}">
      <dgm:prSet/>
      <dgm:spPr/>
      <dgm:t>
        <a:bodyPr/>
        <a:lstStyle/>
        <a:p>
          <a:endParaRPr lang="en-US"/>
        </a:p>
      </dgm:t>
    </dgm:pt>
    <dgm:pt modelId="{E100E4C3-A350-6141-8003-B120637D6314}" type="sibTrans" cxnId="{36E6A229-5900-C043-9CE1-F0936889E166}">
      <dgm:prSet/>
      <dgm:spPr/>
      <dgm:t>
        <a:bodyPr/>
        <a:lstStyle/>
        <a:p>
          <a:endParaRPr lang="en-US"/>
        </a:p>
      </dgm:t>
    </dgm:pt>
    <dgm:pt modelId="{DDD8BAA8-F045-C247-A069-E19D002CBA50}" type="pres">
      <dgm:prSet presAssocID="{2674150B-E50B-4D56-8F05-28506C078768}" presName="linear" presStyleCnt="0">
        <dgm:presLayoutVars>
          <dgm:animLvl val="lvl"/>
          <dgm:resizeHandles val="exact"/>
        </dgm:presLayoutVars>
      </dgm:prSet>
      <dgm:spPr/>
    </dgm:pt>
    <dgm:pt modelId="{176C986C-EBEF-A646-831D-1C89C820B18C}" type="pres">
      <dgm:prSet presAssocID="{4DA91B5E-44A1-4C54-9CE8-A542E25CC6D5}" presName="parentText" presStyleLbl="node1" presStyleIdx="0" presStyleCnt="5">
        <dgm:presLayoutVars>
          <dgm:chMax val="0"/>
          <dgm:bulletEnabled val="1"/>
        </dgm:presLayoutVars>
      </dgm:prSet>
      <dgm:spPr/>
    </dgm:pt>
    <dgm:pt modelId="{F660B37B-2A5F-804C-8F15-95C5F52042BD}" type="pres">
      <dgm:prSet presAssocID="{4DA91B5E-44A1-4C54-9CE8-A542E25CC6D5}" presName="childText" presStyleLbl="revTx" presStyleIdx="0" presStyleCnt="1">
        <dgm:presLayoutVars>
          <dgm:bulletEnabled val="1"/>
        </dgm:presLayoutVars>
      </dgm:prSet>
      <dgm:spPr/>
    </dgm:pt>
    <dgm:pt modelId="{CFE30256-9E42-B945-B565-5C5253E60CF3}" type="pres">
      <dgm:prSet presAssocID="{BF45AB58-668D-43DD-8A01-623EB409B5BC}" presName="parentText" presStyleLbl="node1" presStyleIdx="1" presStyleCnt="5">
        <dgm:presLayoutVars>
          <dgm:chMax val="0"/>
          <dgm:bulletEnabled val="1"/>
        </dgm:presLayoutVars>
      </dgm:prSet>
      <dgm:spPr/>
    </dgm:pt>
    <dgm:pt modelId="{800217E3-F0FD-D548-97D8-18569C7334D7}" type="pres">
      <dgm:prSet presAssocID="{6ACFBD13-947E-4527-94E7-146F6BB2CBFA}" presName="spacer" presStyleCnt="0"/>
      <dgm:spPr/>
    </dgm:pt>
    <dgm:pt modelId="{E3525D9C-BCE3-8A44-AE69-62A2D5B483A6}" type="pres">
      <dgm:prSet presAssocID="{8ECB4FC0-90E2-4DF5-8731-6349888724B8}" presName="parentText" presStyleLbl="node1" presStyleIdx="2" presStyleCnt="5">
        <dgm:presLayoutVars>
          <dgm:chMax val="0"/>
          <dgm:bulletEnabled val="1"/>
        </dgm:presLayoutVars>
      </dgm:prSet>
      <dgm:spPr/>
    </dgm:pt>
    <dgm:pt modelId="{2F9B6DFE-1763-F945-B22A-601C4F73D741}" type="pres">
      <dgm:prSet presAssocID="{6EC39D1C-4459-4973-8E28-71AC4328747C}" presName="spacer" presStyleCnt="0"/>
      <dgm:spPr/>
    </dgm:pt>
    <dgm:pt modelId="{40F027ED-674A-EB47-9B75-3D5FDF5BA999}" type="pres">
      <dgm:prSet presAssocID="{737DE235-E3C2-40B1-952E-12AFECE62619}" presName="parentText" presStyleLbl="node1" presStyleIdx="3" presStyleCnt="5">
        <dgm:presLayoutVars>
          <dgm:chMax val="0"/>
          <dgm:bulletEnabled val="1"/>
        </dgm:presLayoutVars>
      </dgm:prSet>
      <dgm:spPr/>
    </dgm:pt>
    <dgm:pt modelId="{3EF06F6D-F5B8-B24B-883E-56F6784AE883}" type="pres">
      <dgm:prSet presAssocID="{B0D759E8-A4A1-45EA-A584-1AB2100F5419}" presName="spacer" presStyleCnt="0"/>
      <dgm:spPr/>
    </dgm:pt>
    <dgm:pt modelId="{7B7057B9-71BF-6E4F-9684-578E1D3715DF}" type="pres">
      <dgm:prSet presAssocID="{AF2A339B-0E96-9946-A328-78F496446557}" presName="parentText" presStyleLbl="node1" presStyleIdx="4" presStyleCnt="5">
        <dgm:presLayoutVars>
          <dgm:chMax val="0"/>
          <dgm:bulletEnabled val="1"/>
        </dgm:presLayoutVars>
      </dgm:prSet>
      <dgm:spPr/>
    </dgm:pt>
  </dgm:ptLst>
  <dgm:cxnLst>
    <dgm:cxn modelId="{4FC92E07-0140-074C-96C5-B63FD35F076E}" type="presOf" srcId="{BC792E25-8C22-4B98-81E7-E2EA1B34CA8E}" destId="{F660B37B-2A5F-804C-8F15-95C5F52042BD}" srcOrd="0" destOrd="6" presId="urn:microsoft.com/office/officeart/2005/8/layout/vList2"/>
    <dgm:cxn modelId="{D53BC20A-8EFD-944A-A7DB-B96E5552A11A}" type="presOf" srcId="{921EDEA9-9E9E-4D48-AD28-AF8549F3FD3F}" destId="{F660B37B-2A5F-804C-8F15-95C5F52042BD}" srcOrd="0" destOrd="1" presId="urn:microsoft.com/office/officeart/2005/8/layout/vList2"/>
    <dgm:cxn modelId="{3A3F211F-AD86-40F2-B3CE-9F6455633070}" srcId="{4DA91B5E-44A1-4C54-9CE8-A542E25CC6D5}" destId="{189DBDE4-53C7-44A4-A1C6-5FD161774C90}" srcOrd="5" destOrd="0" parTransId="{4675238E-E7FA-4B21-9D5E-D90A66346FF0}" sibTransId="{8C5EE043-01EC-442B-ABD2-30FD76EA70FB}"/>
    <dgm:cxn modelId="{CABBEF26-E5D7-473D-AC35-227B72DC9888}" srcId="{2674150B-E50B-4D56-8F05-28506C078768}" destId="{BF45AB58-668D-43DD-8A01-623EB409B5BC}" srcOrd="1" destOrd="0" parTransId="{FCF74E65-E7DF-4FD3-AB41-ACCAD4909560}" sibTransId="{6ACFBD13-947E-4527-94E7-146F6BB2CBFA}"/>
    <dgm:cxn modelId="{36E6A229-5900-C043-9CE1-F0936889E166}" srcId="{2674150B-E50B-4D56-8F05-28506C078768}" destId="{AF2A339B-0E96-9946-A328-78F496446557}" srcOrd="4" destOrd="0" parTransId="{0F12BBC8-85B0-3B4C-91BA-AE34FBC12548}" sibTransId="{E100E4C3-A350-6141-8003-B120637D6314}"/>
    <dgm:cxn modelId="{2DA56C35-C7A5-3942-9A8A-3A33FC795B6E}" type="presOf" srcId="{8ECB4FC0-90E2-4DF5-8731-6349888724B8}" destId="{E3525D9C-BCE3-8A44-AE69-62A2D5B483A6}" srcOrd="0" destOrd="0" presId="urn:microsoft.com/office/officeart/2005/8/layout/vList2"/>
    <dgm:cxn modelId="{34551050-EAC4-4D28-A1BE-ABD57BA1F036}" srcId="{4DA91B5E-44A1-4C54-9CE8-A542E25CC6D5}" destId="{0BE95F6F-EF28-407C-92DA-3087C98AC5AB}" srcOrd="2" destOrd="0" parTransId="{9A06D0B1-65E3-41D6-B283-49D832348490}" sibTransId="{5BB33534-719F-453D-B6DD-B7C4DDD4C202}"/>
    <dgm:cxn modelId="{F046CE5C-0C99-467D-82B7-7ABAA6438B84}" srcId="{4DA91B5E-44A1-4C54-9CE8-A542E25CC6D5}" destId="{EC00CA65-19B7-4D93-AB87-E0F5B047DA0B}" srcOrd="4" destOrd="0" parTransId="{54FB1E8A-408A-4439-A04A-5606B155A11C}" sibTransId="{CDE4E6E1-0F10-457F-8A29-32C817F89E02}"/>
    <dgm:cxn modelId="{0AF0A75F-3F19-194D-9BB1-CDFF9F8F372F}" type="presOf" srcId="{792B082C-5F3E-42E0-90C6-ED87E422E227}" destId="{F660B37B-2A5F-804C-8F15-95C5F52042BD}" srcOrd="0" destOrd="3" presId="urn:microsoft.com/office/officeart/2005/8/layout/vList2"/>
    <dgm:cxn modelId="{860D0F61-1616-7E4D-9CE8-9D3C0FB270EB}" type="presOf" srcId="{EC00CA65-19B7-4D93-AB87-E0F5B047DA0B}" destId="{F660B37B-2A5F-804C-8F15-95C5F52042BD}" srcOrd="0" destOrd="4" presId="urn:microsoft.com/office/officeart/2005/8/layout/vList2"/>
    <dgm:cxn modelId="{0ED48575-D849-D04F-91E5-33C7155C7E6F}" type="presOf" srcId="{BF45AB58-668D-43DD-8A01-623EB409B5BC}" destId="{CFE30256-9E42-B945-B565-5C5253E60CF3}" srcOrd="0" destOrd="0" presId="urn:microsoft.com/office/officeart/2005/8/layout/vList2"/>
    <dgm:cxn modelId="{9A9C067B-3154-1540-854A-B48711E0E908}" type="presOf" srcId="{189DBDE4-53C7-44A4-A1C6-5FD161774C90}" destId="{F660B37B-2A5F-804C-8F15-95C5F52042BD}" srcOrd="0" destOrd="5" presId="urn:microsoft.com/office/officeart/2005/8/layout/vList2"/>
    <dgm:cxn modelId="{3EB9BF82-224C-A743-A75E-0BB41A23C56E}" type="presOf" srcId="{AF2A339B-0E96-9946-A328-78F496446557}" destId="{7B7057B9-71BF-6E4F-9684-578E1D3715DF}" srcOrd="0" destOrd="0" presId="urn:microsoft.com/office/officeart/2005/8/layout/vList2"/>
    <dgm:cxn modelId="{A0286785-7F62-4BA2-97C2-5938B6490E45}" srcId="{4DA91B5E-44A1-4C54-9CE8-A542E25CC6D5}" destId="{921EDEA9-9E9E-4D48-AD28-AF8549F3FD3F}" srcOrd="1" destOrd="0" parTransId="{69EB5E42-C9E1-4F38-AB0C-879BA131CF75}" sibTransId="{5C18B0A5-8667-4557-AC63-FEE8CAE26EDF}"/>
    <dgm:cxn modelId="{72286B8F-91BB-D643-880C-CB42DD24301A}" type="presOf" srcId="{4DA91B5E-44A1-4C54-9CE8-A542E25CC6D5}" destId="{176C986C-EBEF-A646-831D-1C89C820B18C}" srcOrd="0" destOrd="0" presId="urn:microsoft.com/office/officeart/2005/8/layout/vList2"/>
    <dgm:cxn modelId="{E89BE3B2-9C0F-9B49-9573-7226B2490DD7}" type="presOf" srcId="{0BE95F6F-EF28-407C-92DA-3087C98AC5AB}" destId="{F660B37B-2A5F-804C-8F15-95C5F52042BD}" srcOrd="0" destOrd="2" presId="urn:microsoft.com/office/officeart/2005/8/layout/vList2"/>
    <dgm:cxn modelId="{2AD3F3B8-A78A-48BB-BB02-5DE29E483DC3}" srcId="{4DA91B5E-44A1-4C54-9CE8-A542E25CC6D5}" destId="{792B082C-5F3E-42E0-90C6-ED87E422E227}" srcOrd="3" destOrd="0" parTransId="{56E1F82B-6B08-42AE-8F72-41E3F970389C}" sibTransId="{9CB3F1B8-A4A8-4F27-ABC1-1FEA784CB34C}"/>
    <dgm:cxn modelId="{3813FBBA-47F8-D647-A319-4E5721468D62}" type="presOf" srcId="{737DE235-E3C2-40B1-952E-12AFECE62619}" destId="{40F027ED-674A-EB47-9B75-3D5FDF5BA999}" srcOrd="0" destOrd="0" presId="urn:microsoft.com/office/officeart/2005/8/layout/vList2"/>
    <dgm:cxn modelId="{EFA2F0D5-3ED6-F94E-AB83-59CBEC8FB5DB}" type="presOf" srcId="{2674150B-E50B-4D56-8F05-28506C078768}" destId="{DDD8BAA8-F045-C247-A069-E19D002CBA50}" srcOrd="0" destOrd="0" presId="urn:microsoft.com/office/officeart/2005/8/layout/vList2"/>
    <dgm:cxn modelId="{D77402D9-0892-4631-811D-E92652D6F41E}" srcId="{4DA91B5E-44A1-4C54-9CE8-A542E25CC6D5}" destId="{BC792E25-8C22-4B98-81E7-E2EA1B34CA8E}" srcOrd="6" destOrd="0" parTransId="{8130E6C2-003A-4B3E-98C7-2AABFBDF6F4E}" sibTransId="{2E628C58-AB7F-4CC9-B39B-B632455F30DC}"/>
    <dgm:cxn modelId="{CCE8DADD-43E2-4BBD-BD56-EEE02340EB12}" srcId="{2674150B-E50B-4D56-8F05-28506C078768}" destId="{4DA91B5E-44A1-4C54-9CE8-A542E25CC6D5}" srcOrd="0" destOrd="0" parTransId="{CA57F4D0-ED1C-4BF7-99A5-6E958C47D110}" sibTransId="{8A1A12EB-2E1F-476B-BEBF-17A51C788FCA}"/>
    <dgm:cxn modelId="{B453B1E9-6433-4770-8DB3-DFCC581A6B0B}" srcId="{2674150B-E50B-4D56-8F05-28506C078768}" destId="{737DE235-E3C2-40B1-952E-12AFECE62619}" srcOrd="3" destOrd="0" parTransId="{AADEE9F7-FB77-4916-8659-2B3FC12D5587}" sibTransId="{B0D759E8-A4A1-45EA-A584-1AB2100F5419}"/>
    <dgm:cxn modelId="{21487DEC-2DC3-4DB2-A97D-F60B6F487FA9}" srcId="{4DA91B5E-44A1-4C54-9CE8-A542E25CC6D5}" destId="{EABDFE0C-7D36-420B-AD64-9D665612399B}" srcOrd="0" destOrd="0" parTransId="{07B53E14-52C8-411D-AA43-D2677DA803B8}" sibTransId="{53980EDF-CF0C-4F4C-B34D-8C9AC47F07D3}"/>
    <dgm:cxn modelId="{5922A0EE-0221-CD48-9C94-DBED4D4FB23D}" type="presOf" srcId="{EABDFE0C-7D36-420B-AD64-9D665612399B}" destId="{F660B37B-2A5F-804C-8F15-95C5F52042BD}" srcOrd="0" destOrd="0" presId="urn:microsoft.com/office/officeart/2005/8/layout/vList2"/>
    <dgm:cxn modelId="{AF597FF0-ECAF-4DB7-9E12-5FB330BF154D}" srcId="{2674150B-E50B-4D56-8F05-28506C078768}" destId="{8ECB4FC0-90E2-4DF5-8731-6349888724B8}" srcOrd="2" destOrd="0" parTransId="{CC63742A-6F97-4C3D-8099-091A4D8CA198}" sibTransId="{6EC39D1C-4459-4973-8E28-71AC4328747C}"/>
    <dgm:cxn modelId="{3532E1B3-DCB1-5A4A-86F3-8BA1BC22C50C}" type="presParOf" srcId="{DDD8BAA8-F045-C247-A069-E19D002CBA50}" destId="{176C986C-EBEF-A646-831D-1C89C820B18C}" srcOrd="0" destOrd="0" presId="urn:microsoft.com/office/officeart/2005/8/layout/vList2"/>
    <dgm:cxn modelId="{29BDF20E-A37C-7740-8DC3-3C312E78D8D4}" type="presParOf" srcId="{DDD8BAA8-F045-C247-A069-E19D002CBA50}" destId="{F660B37B-2A5F-804C-8F15-95C5F52042BD}" srcOrd="1" destOrd="0" presId="urn:microsoft.com/office/officeart/2005/8/layout/vList2"/>
    <dgm:cxn modelId="{C57701FA-BDD1-4F4D-9C1F-6C19058EACF4}" type="presParOf" srcId="{DDD8BAA8-F045-C247-A069-E19D002CBA50}" destId="{CFE30256-9E42-B945-B565-5C5253E60CF3}" srcOrd="2" destOrd="0" presId="urn:microsoft.com/office/officeart/2005/8/layout/vList2"/>
    <dgm:cxn modelId="{8DB21999-7378-4D49-9B7A-90F61EC33346}" type="presParOf" srcId="{DDD8BAA8-F045-C247-A069-E19D002CBA50}" destId="{800217E3-F0FD-D548-97D8-18569C7334D7}" srcOrd="3" destOrd="0" presId="urn:microsoft.com/office/officeart/2005/8/layout/vList2"/>
    <dgm:cxn modelId="{DC4D8B55-2E48-5F4B-9FD3-F8309F7D898B}" type="presParOf" srcId="{DDD8BAA8-F045-C247-A069-E19D002CBA50}" destId="{E3525D9C-BCE3-8A44-AE69-62A2D5B483A6}" srcOrd="4" destOrd="0" presId="urn:microsoft.com/office/officeart/2005/8/layout/vList2"/>
    <dgm:cxn modelId="{DCA6256F-DA1A-FD49-9220-5A7300C6D972}" type="presParOf" srcId="{DDD8BAA8-F045-C247-A069-E19D002CBA50}" destId="{2F9B6DFE-1763-F945-B22A-601C4F73D741}" srcOrd="5" destOrd="0" presId="urn:microsoft.com/office/officeart/2005/8/layout/vList2"/>
    <dgm:cxn modelId="{3BFB05F6-F5F8-2C4F-B1D5-F2BA0C22993A}" type="presParOf" srcId="{DDD8BAA8-F045-C247-A069-E19D002CBA50}" destId="{40F027ED-674A-EB47-9B75-3D5FDF5BA999}" srcOrd="6" destOrd="0" presId="urn:microsoft.com/office/officeart/2005/8/layout/vList2"/>
    <dgm:cxn modelId="{C7BF3987-1F16-A145-A43B-D142AD9957A3}" type="presParOf" srcId="{DDD8BAA8-F045-C247-A069-E19D002CBA50}" destId="{3EF06F6D-F5B8-B24B-883E-56F6784AE883}" srcOrd="7" destOrd="0" presId="urn:microsoft.com/office/officeart/2005/8/layout/vList2"/>
    <dgm:cxn modelId="{2D79C7B4-9D60-944B-96BB-2EF80A50C61D}" type="presParOf" srcId="{DDD8BAA8-F045-C247-A069-E19D002CBA50}" destId="{7B7057B9-71BF-6E4F-9684-578E1D3715D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C986C-EBEF-A646-831D-1C89C820B18C}">
      <dsp:nvSpPr>
        <dsp:cNvPr id="0" name=""/>
        <dsp:cNvSpPr/>
      </dsp:nvSpPr>
      <dsp:spPr>
        <a:xfrm>
          <a:off x="0" y="34573"/>
          <a:ext cx="5815013"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On your handout in front of you</a:t>
          </a:r>
        </a:p>
      </dsp:txBody>
      <dsp:txXfrm>
        <a:off x="25188" y="59761"/>
        <a:ext cx="5764637" cy="465594"/>
      </dsp:txXfrm>
    </dsp:sp>
    <dsp:sp modelId="{F660B37B-2A5F-804C-8F15-95C5F52042BD}">
      <dsp:nvSpPr>
        <dsp:cNvPr id="0" name=""/>
        <dsp:cNvSpPr/>
      </dsp:nvSpPr>
      <dsp:spPr>
        <a:xfrm>
          <a:off x="0" y="550543"/>
          <a:ext cx="5815013" cy="239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2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The Basics</a:t>
          </a:r>
        </a:p>
        <a:p>
          <a:pPr marL="171450" lvl="1" indent="-171450" algn="l" defTabSz="711200">
            <a:lnSpc>
              <a:spcPct val="90000"/>
            </a:lnSpc>
            <a:spcBef>
              <a:spcPct val="0"/>
            </a:spcBef>
            <a:spcAft>
              <a:spcPct val="20000"/>
            </a:spcAft>
            <a:buChar char="•"/>
          </a:pPr>
          <a:r>
            <a:rPr lang="en-US" sz="1600" kern="1200"/>
            <a:t>How has Covid changed your congregation’s stewardship ministry?</a:t>
          </a:r>
        </a:p>
        <a:p>
          <a:pPr marL="171450" lvl="1" indent="-171450" algn="l" defTabSz="711200">
            <a:lnSpc>
              <a:spcPct val="90000"/>
            </a:lnSpc>
            <a:spcBef>
              <a:spcPct val="0"/>
            </a:spcBef>
            <a:spcAft>
              <a:spcPct val="20000"/>
            </a:spcAft>
            <a:buChar char="•"/>
          </a:pPr>
          <a:r>
            <a:rPr lang="en-US" sz="1600" kern="1200"/>
            <a:t>Ask- Encourage faithful stewards to grow in their giving &amp; living</a:t>
          </a:r>
        </a:p>
        <a:p>
          <a:pPr marL="171450" lvl="1" indent="-171450" algn="l" defTabSz="711200">
            <a:lnSpc>
              <a:spcPct val="90000"/>
            </a:lnSpc>
            <a:spcBef>
              <a:spcPct val="0"/>
            </a:spcBef>
            <a:spcAft>
              <a:spcPct val="20000"/>
            </a:spcAft>
            <a:buChar char="•"/>
          </a:pPr>
          <a:r>
            <a:rPr lang="en-US" sz="1600" kern="1200"/>
            <a:t>Thank- For gifts of the three T’s</a:t>
          </a:r>
        </a:p>
        <a:p>
          <a:pPr marL="171450" lvl="1" indent="-171450" algn="l" defTabSz="711200">
            <a:lnSpc>
              <a:spcPct val="90000"/>
            </a:lnSpc>
            <a:spcBef>
              <a:spcPct val="0"/>
            </a:spcBef>
            <a:spcAft>
              <a:spcPct val="20000"/>
            </a:spcAft>
            <a:buChar char="•"/>
          </a:pPr>
          <a:r>
            <a:rPr lang="en-US" sz="1600" kern="1200"/>
            <a:t>Tell- Make sure people know</a:t>
          </a:r>
        </a:p>
        <a:p>
          <a:pPr marL="171450" lvl="1" indent="-171450" algn="l" defTabSz="711200">
            <a:lnSpc>
              <a:spcPct val="90000"/>
            </a:lnSpc>
            <a:spcBef>
              <a:spcPct val="0"/>
            </a:spcBef>
            <a:spcAft>
              <a:spcPct val="20000"/>
            </a:spcAft>
            <a:buChar char="•"/>
          </a:pPr>
          <a:r>
            <a:rPr lang="en-US" sz="1600" kern="1200" dirty="0"/>
            <a:t>Leading stewardship in this new day</a:t>
          </a:r>
        </a:p>
        <a:p>
          <a:pPr marL="171450" lvl="1" indent="-171450" algn="l" defTabSz="711200">
            <a:lnSpc>
              <a:spcPct val="90000"/>
            </a:lnSpc>
            <a:spcBef>
              <a:spcPct val="0"/>
            </a:spcBef>
            <a:spcAft>
              <a:spcPct val="20000"/>
            </a:spcAft>
            <a:buChar char="•"/>
          </a:pPr>
          <a:r>
            <a:rPr lang="en-US" sz="1600" kern="1200" dirty="0"/>
            <a:t>Next steps</a:t>
          </a:r>
        </a:p>
      </dsp:txBody>
      <dsp:txXfrm>
        <a:off x="0" y="550543"/>
        <a:ext cx="5815013" cy="2390850"/>
      </dsp:txXfrm>
    </dsp:sp>
    <dsp:sp modelId="{CFE30256-9E42-B945-B565-5C5253E60CF3}">
      <dsp:nvSpPr>
        <dsp:cNvPr id="0" name=""/>
        <dsp:cNvSpPr/>
      </dsp:nvSpPr>
      <dsp:spPr>
        <a:xfrm>
          <a:off x="0" y="2941393"/>
          <a:ext cx="5815013"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Questions are good!</a:t>
          </a:r>
        </a:p>
      </dsp:txBody>
      <dsp:txXfrm>
        <a:off x="25188" y="2966581"/>
        <a:ext cx="5764637" cy="465594"/>
      </dsp:txXfrm>
    </dsp:sp>
    <dsp:sp modelId="{E3525D9C-BCE3-8A44-AE69-62A2D5B483A6}">
      <dsp:nvSpPr>
        <dsp:cNvPr id="0" name=""/>
        <dsp:cNvSpPr/>
      </dsp:nvSpPr>
      <dsp:spPr>
        <a:xfrm>
          <a:off x="0" y="3517843"/>
          <a:ext cx="5815013"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Break for lunch at noon</a:t>
          </a:r>
        </a:p>
      </dsp:txBody>
      <dsp:txXfrm>
        <a:off x="25188" y="3543031"/>
        <a:ext cx="5764637" cy="465594"/>
      </dsp:txXfrm>
    </dsp:sp>
    <dsp:sp modelId="{40F027ED-674A-EB47-9B75-3D5FDF5BA999}">
      <dsp:nvSpPr>
        <dsp:cNvPr id="0" name=""/>
        <dsp:cNvSpPr/>
      </dsp:nvSpPr>
      <dsp:spPr>
        <a:xfrm>
          <a:off x="0" y="4094293"/>
          <a:ext cx="5815013"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Restrooms are…</a:t>
          </a:r>
        </a:p>
      </dsp:txBody>
      <dsp:txXfrm>
        <a:off x="25188" y="4119481"/>
        <a:ext cx="5764637" cy="465594"/>
      </dsp:txXfrm>
    </dsp:sp>
    <dsp:sp modelId="{7B7057B9-71BF-6E4F-9684-578E1D3715DF}">
      <dsp:nvSpPr>
        <dsp:cNvPr id="0" name=""/>
        <dsp:cNvSpPr/>
      </dsp:nvSpPr>
      <dsp:spPr>
        <a:xfrm>
          <a:off x="0" y="4670743"/>
          <a:ext cx="5815013"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Resources available are...</a:t>
          </a:r>
        </a:p>
      </dsp:txBody>
      <dsp:txXfrm>
        <a:off x="25188" y="4695931"/>
        <a:ext cx="5764637" cy="4655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A0445-F266-E844-85CB-C313FB8B770B}" type="datetimeFigureOut">
              <a:rPr lang="en-US" smtClean="0"/>
              <a:t>6/5/24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D6BED-0A37-AE4C-B3CD-1108BA62A419}" type="slidenum">
              <a:rPr lang="en-US" smtClean="0"/>
              <a:t>‹#›</a:t>
            </a:fld>
            <a:endParaRPr lang="en-US"/>
          </a:p>
        </p:txBody>
      </p:sp>
    </p:spTree>
    <p:extLst>
      <p:ext uri="{BB962C8B-B14F-4D97-AF65-F5344CB8AC3E}">
        <p14:creationId xmlns:p14="http://schemas.microsoft.com/office/powerpoint/2010/main" val="328034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apers.ssrn.com/sol3/papers.cfm?abstract_id=3126983"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BDF488-EBB0-48AF-A8DB-DF8D8E61AF85}" type="slidenum">
              <a:rPr lang="en-US" smtClean="0"/>
              <a:t>55</a:t>
            </a:fld>
            <a:endParaRPr lang="en-US"/>
          </a:p>
        </p:txBody>
      </p:sp>
    </p:spTree>
    <p:extLst>
      <p:ext uri="{BB962C8B-B14F-4D97-AF65-F5344CB8AC3E}">
        <p14:creationId xmlns:p14="http://schemas.microsoft.com/office/powerpoint/2010/main" val="128873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1AFA-C108-F4A4-E62B-43F03CE3A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FB4A2-A4DD-EF91-2071-A2FED5752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01943-363D-0BFF-B6B8-BBD5C53E8B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Lutheran Giving provides confidential charitable estate planning consultation. If you have a heart for one of its ministry partners, Lutheran Giving wants to help you fulfill your wishes by leaving a meaningful legacy gift. </a:t>
            </a:r>
          </a:p>
          <a:p>
            <a:endParaRPr lang="en-US" dirty="0"/>
          </a:p>
        </p:txBody>
      </p:sp>
      <p:sp>
        <p:nvSpPr>
          <p:cNvPr id="4" name="Slide Number Placeholder 3">
            <a:extLst>
              <a:ext uri="{FF2B5EF4-FFF2-40B4-BE49-F238E27FC236}">
                <a16:creationId xmlns:a16="http://schemas.microsoft.com/office/drawing/2014/main" id="{EA789A20-E054-D095-9FA1-385F2264D6E6}"/>
              </a:ext>
            </a:extLst>
          </p:cNvPr>
          <p:cNvSpPr>
            <a:spLocks noGrp="1"/>
          </p:cNvSpPr>
          <p:nvPr>
            <p:ph type="sldNum" sz="quarter" idx="5"/>
          </p:nvPr>
        </p:nvSpPr>
        <p:spPr/>
        <p:txBody>
          <a:bodyPr/>
          <a:lstStyle/>
          <a:p>
            <a:fld id="{80DE68CB-B0F2-3F41-ADBE-2BD5B1926388}" type="slidenum">
              <a:rPr lang="en-US" smtClean="0"/>
              <a:t>64</a:t>
            </a:fld>
            <a:endParaRPr lang="en-US"/>
          </a:p>
        </p:txBody>
      </p:sp>
    </p:spTree>
    <p:extLst>
      <p:ext uri="{BB962C8B-B14F-4D97-AF65-F5344CB8AC3E}">
        <p14:creationId xmlns:p14="http://schemas.microsoft.com/office/powerpoint/2010/main" val="2659114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000" dirty="0"/>
            </a:br>
            <a:r>
              <a:rPr lang="en-US" sz="1000" dirty="0"/>
              <a:t>So broken down further. I can </a:t>
            </a:r>
            <a:r>
              <a:rPr lang="en-US" sz="1200" dirty="0">
                <a:solidFill>
                  <a:schemeClr val="bg1">
                    <a:lumMod val="50000"/>
                  </a:schemeClr>
                </a:solidFill>
                <a:latin typeface="Gill Sans MT" panose="020B0502020104020203" pitchFamily="34" charset="77"/>
              </a:rPr>
              <a:t>help your congregation be an effective partner in planned and major giving, I offer assistance with: </a:t>
            </a:r>
          </a:p>
          <a:p>
            <a:endParaRPr lang="en-US" sz="1200" dirty="0">
              <a:solidFill>
                <a:schemeClr val="bg1">
                  <a:lumMod val="50000"/>
                </a:schemeClr>
              </a:solidFill>
              <a:latin typeface="Gill Sans MT" panose="020B0502020104020203" pitchFamily="34" charset="77"/>
            </a:endParaRPr>
          </a:p>
          <a:p>
            <a:r>
              <a:rPr lang="en-US" sz="1200" dirty="0">
                <a:solidFill>
                  <a:schemeClr val="bg1">
                    <a:lumMod val="50000"/>
                  </a:schemeClr>
                </a:solidFill>
                <a:latin typeface="Gill Sans MT" panose="020B0502020104020203" pitchFamily="34" charset="77"/>
              </a:rPr>
              <a:t>Mission endowment fund guidance. This can be by helping to create a gift policy, endowment bylaws. </a:t>
            </a:r>
          </a:p>
          <a:p>
            <a:endParaRPr lang="en-US" sz="1200" dirty="0">
              <a:solidFill>
                <a:schemeClr val="bg1">
                  <a:lumMod val="50000"/>
                </a:schemeClr>
              </a:solidFill>
              <a:latin typeface="Gill Sans MT" panose="020B0502020104020203" pitchFamily="34" charset="77"/>
            </a:endParaRPr>
          </a:p>
          <a:p>
            <a:r>
              <a:rPr lang="en-US" sz="1200" dirty="0">
                <a:solidFill>
                  <a:schemeClr val="bg1">
                    <a:lumMod val="50000"/>
                  </a:schemeClr>
                </a:solidFill>
                <a:latin typeface="Gill Sans MT" panose="020B0502020104020203" pitchFamily="34" charset="77"/>
              </a:rPr>
              <a:t>I can </a:t>
            </a:r>
            <a:r>
              <a:rPr lang="en-US" sz="1200" kern="1200" dirty="0">
                <a:solidFill>
                  <a:schemeClr val="tx1"/>
                </a:solidFill>
                <a:effectLst/>
                <a:latin typeface="+mn-lt"/>
                <a:ea typeface="+mn-ea"/>
                <a:cs typeface="+mn-cs"/>
              </a:rPr>
              <a:t>provide educational legacy presentations to Nebraska Synod congregations.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even help by providing an investment option for your endowment through the ELCA’s Ministry Growth Fund (formerly Fund A). </a:t>
            </a:r>
            <a:endParaRPr lang="en-US" dirty="0"/>
          </a:p>
        </p:txBody>
      </p:sp>
      <p:sp>
        <p:nvSpPr>
          <p:cNvPr id="4" name="Slide Number Placeholder 3"/>
          <p:cNvSpPr>
            <a:spLocks noGrp="1"/>
          </p:cNvSpPr>
          <p:nvPr>
            <p:ph type="sldNum" sz="quarter" idx="5"/>
          </p:nvPr>
        </p:nvSpPr>
        <p:spPr/>
        <p:txBody>
          <a:bodyPr/>
          <a:lstStyle/>
          <a:p>
            <a:fld id="{799B77BA-D806-C048-81BA-F2A38CA4328D}" type="slidenum">
              <a:rPr lang="en-US" smtClean="0"/>
              <a:t>65</a:t>
            </a:fld>
            <a:endParaRPr lang="en-US"/>
          </a:p>
        </p:txBody>
      </p:sp>
    </p:spTree>
    <p:extLst>
      <p:ext uri="{BB962C8B-B14F-4D97-AF65-F5344CB8AC3E}">
        <p14:creationId xmlns:p14="http://schemas.microsoft.com/office/powerpoint/2010/main" val="44278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lumMod val="50000"/>
                </a:schemeClr>
              </a:solidFill>
              <a:latin typeface="Gill Sans MT" panose="020B0502020104020203" pitchFamily="34" charset="77"/>
            </a:endParaRPr>
          </a:p>
          <a:p>
            <a:r>
              <a:rPr lang="en-US" sz="1200" dirty="0">
                <a:solidFill>
                  <a:schemeClr val="bg1">
                    <a:lumMod val="50000"/>
                  </a:schemeClr>
                </a:solidFill>
                <a:latin typeface="Gill Sans MT" panose="020B0502020104020203" pitchFamily="34" charset="77"/>
              </a:rPr>
              <a:t>In addition to </a:t>
            </a:r>
            <a:r>
              <a:rPr lang="en-US" sz="1200" kern="1200" dirty="0">
                <a:solidFill>
                  <a:schemeClr val="tx1"/>
                </a:solidFill>
                <a:effectLst/>
                <a:latin typeface="+mn-lt"/>
                <a:ea typeface="+mn-ea"/>
                <a:cs typeface="+mn-cs"/>
              </a:rPr>
              <a:t>providing assistance with endowments and educational workshops, I can also work directly with your members on their charitable gift planning. People should meet with me if they have charitable intent for your congregation (or any of the partner ministries I represent). This should happen before they meet with their attorney to help organize their plans. Or it should happen if they want to revise what plans they currently have in place. Again, I don’t charge for my services so your members have nothing to lose!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strategies to giving that I can help people with and help them determine how to make the best gift using the best asset for the best beneficiary. </a:t>
            </a:r>
            <a:r>
              <a:rPr lang="en-US" baseline="0" dirty="0"/>
              <a:t>Many people don’t realize that there are strategies and tools available to make giving more effective and efficient.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By working together, I can show your members ways that they can provide for their heirs, while also leaving meaningful gifts to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9B77BA-D806-C048-81BA-F2A38CA4328D}" type="slidenum">
              <a:rPr lang="en-US" smtClean="0"/>
              <a:t>66</a:t>
            </a:fld>
            <a:endParaRPr lang="en-US"/>
          </a:p>
        </p:txBody>
      </p:sp>
    </p:spTree>
    <p:extLst>
      <p:ext uri="{BB962C8B-B14F-4D97-AF65-F5344CB8AC3E}">
        <p14:creationId xmlns:p14="http://schemas.microsoft.com/office/powerpoint/2010/main" val="409963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gift that takes more planning than writing a check. This could be current gifts that are more complicated.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People should meet with me before they meet with their attorney to help organize their plans. Or it should happen if they want to revise what plans they currently have in place. Again, I’m not charging them, so what you are providing them by connecting them to me is a free service! This can save them time/money.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BDF488-EBB0-48AF-A8DB-DF8D8E61AF85}" type="slidenum">
              <a:rPr lang="en-US" smtClean="0"/>
              <a:t>56</a:t>
            </a:fld>
            <a:endParaRPr lang="en-US"/>
          </a:p>
        </p:txBody>
      </p:sp>
    </p:spTree>
    <p:extLst>
      <p:ext uri="{BB962C8B-B14F-4D97-AF65-F5344CB8AC3E}">
        <p14:creationId xmlns:p14="http://schemas.microsoft.com/office/powerpoint/2010/main" val="83262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typically</a:t>
            </a:r>
            <a:r>
              <a:rPr lang="en-US" b="1" baseline="0" dirty="0"/>
              <a:t> look to our checking accounts to make our smaller/regular gifts which may include our </a:t>
            </a:r>
          </a:p>
          <a:p>
            <a:r>
              <a:rPr lang="en-US" b="1" baseline="0" dirty="0"/>
              <a:t>	weekly gifts to our congregations </a:t>
            </a:r>
          </a:p>
          <a:p>
            <a:r>
              <a:rPr lang="en-US" b="1" baseline="0" dirty="0"/>
              <a:t>	monthly gifts to our favorite ministries </a:t>
            </a:r>
          </a:p>
          <a:p>
            <a:endParaRPr lang="en-US" b="1" dirty="0"/>
          </a:p>
          <a:p>
            <a:r>
              <a:rPr lang="en-US" b="1" baseline="0" dirty="0"/>
              <a:t>This may include annual gifts to the causes we support or even multiyear gifts or pledges.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when</a:t>
            </a:r>
            <a:r>
              <a:rPr lang="en-US" b="1" baseline="0" dirty="0"/>
              <a:t> we consider all the blessings we have received, and we think about the ministries that have been special to us throughout our lives, we turn to our estates to consider how we can make a difference even after we are called to our heavenly home.</a:t>
            </a:r>
            <a:endParaRPr lang="en-US" b="1" dirty="0"/>
          </a:p>
          <a:p>
            <a:endParaRPr lang="en-US" dirty="0"/>
          </a:p>
        </p:txBody>
      </p:sp>
      <p:sp>
        <p:nvSpPr>
          <p:cNvPr id="4" name="Slide Number Placeholder 3"/>
          <p:cNvSpPr>
            <a:spLocks noGrp="1"/>
          </p:cNvSpPr>
          <p:nvPr>
            <p:ph type="sldNum" sz="quarter" idx="5"/>
          </p:nvPr>
        </p:nvSpPr>
        <p:spPr/>
        <p:txBody>
          <a:bodyPr/>
          <a:lstStyle/>
          <a:p>
            <a:fld id="{C440FDBB-031C-604B-99AF-C99972A2ABF3}" type="slidenum">
              <a:rPr lang="en-US" smtClean="0"/>
              <a:t>57</a:t>
            </a:fld>
            <a:endParaRPr lang="en-US"/>
          </a:p>
        </p:txBody>
      </p:sp>
    </p:spTree>
    <p:extLst>
      <p:ext uri="{BB962C8B-B14F-4D97-AF65-F5344CB8AC3E}">
        <p14:creationId xmlns:p14="http://schemas.microsoft.com/office/powerpoint/2010/main" val="42348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C6834"/>
                </a:solidFill>
                <a:latin typeface="Gill Sans MT" panose="020B0502020104020203" pitchFamily="34" charset="77"/>
              </a:rPr>
              <a:t>My organization needs $ now, why should I include planned giving with donors.</a:t>
            </a:r>
          </a:p>
          <a:p>
            <a:endParaRPr lang="en-US" sz="1200" b="1" kern="1200" dirty="0">
              <a:solidFill>
                <a:srgbClr val="0C6834"/>
              </a:solidFill>
              <a:effectLst/>
              <a:latin typeface="Gill Sans MT" panose="020B0502020104020203" pitchFamily="34" charset="77"/>
              <a:ea typeface="+mn-ea"/>
              <a:cs typeface="+mn-cs"/>
            </a:endParaRPr>
          </a:p>
          <a:p>
            <a:pPr marL="171450" indent="-171450">
              <a:buFont typeface="Arial" panose="020B0604020202020204" pitchFamily="34" charset="0"/>
              <a:buChar char="•"/>
            </a:pPr>
            <a:r>
              <a:rPr lang="en-US" sz="1200" b="1" kern="1200" dirty="0">
                <a:solidFill>
                  <a:srgbClr val="0C6834"/>
                </a:solidFill>
                <a:effectLst/>
                <a:latin typeface="Gill Sans MT" panose="020B0502020104020203" pitchFamily="34" charset="77"/>
                <a:ea typeface="+mn-ea"/>
                <a:cs typeface="+mn-cs"/>
              </a:rPr>
              <a:t>92% of planned giving donors maintained or increased their giving according to a 2019 </a:t>
            </a:r>
            <a:r>
              <a:rPr lang="en-US" sz="1200" b="1" kern="1200" dirty="0" err="1">
                <a:solidFill>
                  <a:srgbClr val="0C6834"/>
                </a:solidFill>
                <a:effectLst/>
                <a:latin typeface="Gill Sans MT" panose="020B0502020104020203" pitchFamily="34" charset="77"/>
                <a:ea typeface="+mn-ea"/>
                <a:cs typeface="+mn-cs"/>
              </a:rPr>
              <a:t>GivingUSA</a:t>
            </a:r>
            <a:r>
              <a:rPr lang="en-US" sz="1200" b="1" kern="1200" dirty="0">
                <a:solidFill>
                  <a:srgbClr val="0C6834"/>
                </a:solidFill>
                <a:effectLst/>
                <a:latin typeface="Gill Sans MT" panose="020B0502020104020203" pitchFamily="34" charset="77"/>
                <a:ea typeface="+mn-ea"/>
                <a:cs typeface="+mn-cs"/>
              </a:rPr>
              <a:t> Report. 45% said they increased gifts, likely because it had deepened their relationship to the organization. So focusing some efforts on planned giving can actually boost your current giving as well!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solidFill>
                  <a:schemeClr val="bg1">
                    <a:lumMod val="50000"/>
                  </a:schemeClr>
                </a:solidFill>
              </a:rPr>
              <a:t>We are in the middle of a huge intergenerational transfer of wealth. </a:t>
            </a:r>
            <a:r>
              <a:rPr lang="en-US" sz="1200" kern="1200" dirty="0">
                <a:solidFill>
                  <a:schemeClr val="tx1"/>
                </a:solidFill>
                <a:effectLst/>
                <a:latin typeface="+mn-lt"/>
                <a:ea typeface="+mn-ea"/>
                <a:cs typeface="+mn-cs"/>
              </a:rPr>
              <a:t>Baby boomers are passing away and their wealth is transferring to their children and grandchildren more than $36 trillion on will be passed down over the 30 years. From giving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2019</a:t>
            </a:r>
          </a:p>
          <a:p>
            <a:endParaRPr lang="en-US" dirty="0"/>
          </a:p>
          <a:p>
            <a:r>
              <a:rPr lang="en-US" sz="1200" b="0" i="0" kern="1200" dirty="0">
                <a:solidFill>
                  <a:schemeClr val="tx1"/>
                </a:solidFill>
                <a:effectLst/>
                <a:latin typeface="+mn-lt"/>
                <a:ea typeface="+mn-ea"/>
                <a:cs typeface="+mn-cs"/>
              </a:rPr>
              <a:t>Dr. James Russell published a paper in February of 2018 under the title, </a:t>
            </a:r>
            <a:r>
              <a:rPr lang="en-US" sz="1200" b="0" i="0" u="none" strike="noStrike" kern="1200" dirty="0">
                <a:solidFill>
                  <a:schemeClr val="tx1"/>
                </a:solidFill>
                <a:effectLst/>
                <a:latin typeface="+mn-lt"/>
                <a:ea typeface="+mn-ea"/>
                <a:cs typeface="+mn-cs"/>
                <a:hlinkClick r:id="rId3"/>
              </a:rPr>
              <a:t>Cash Is Not King for Fundraising: Gifts of Noncash Assets Predict Contributions Growth.</a:t>
            </a:r>
            <a:r>
              <a:rPr lang="en-US" sz="1200" b="0" i="0" u="none" strike="noStrike" kern="1200" dirty="0">
                <a:solidFill>
                  <a:schemeClr val="tx1"/>
                </a:solidFill>
                <a:effectLst/>
                <a:latin typeface="+mn-lt"/>
                <a:ea typeface="+mn-ea"/>
                <a:cs typeface="+mn-cs"/>
              </a:rPr>
              <a:t> He analyzed over 1mil nonprofit’s 990s from 2010 to 2015. of the 8,927 nonprofits that raised over $1mil it showed that those only focusing on cash only grew at 11%. Those that accepted cash, real estate, paintings and other assets convertible as well as securities grew at a rate of 66%!</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DE68CB-B0F2-3F41-ADBE-2BD5B1926388}" type="slidenum">
              <a:rPr lang="en-US" smtClean="0"/>
              <a:t>58</a:t>
            </a:fld>
            <a:endParaRPr lang="en-US"/>
          </a:p>
        </p:txBody>
      </p:sp>
    </p:spTree>
    <p:extLst>
      <p:ext uri="{BB962C8B-B14F-4D97-AF65-F5344CB8AC3E}">
        <p14:creationId xmlns:p14="http://schemas.microsoft.com/office/powerpoint/2010/main" val="233103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109B1-94EC-F340-A2D8-D37322C22CE0}" type="slidenum">
              <a:rPr lang="en-US" smtClean="0"/>
              <a:t>59</a:t>
            </a:fld>
            <a:endParaRPr lang="en-US"/>
          </a:p>
        </p:txBody>
      </p:sp>
    </p:spTree>
    <p:extLst>
      <p:ext uri="{BB962C8B-B14F-4D97-AF65-F5344CB8AC3E}">
        <p14:creationId xmlns:p14="http://schemas.microsoft.com/office/powerpoint/2010/main" val="66193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PlannedGiving.Com</a:t>
            </a:r>
            <a:r>
              <a:rPr lang="en-US" dirty="0"/>
              <a:t> statistics from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1. 68% of Americans die without having a valid will in place. </a:t>
            </a:r>
            <a:r>
              <a:rPr lang="en-US" dirty="0">
                <a:solidFill>
                  <a:srgbClr val="000000"/>
                </a:solidFill>
                <a:effectLst/>
                <a:latin typeface="Helvetica" pitchFamily="2" charset="0"/>
              </a:rPr>
              <a:t>Of that very large group, most have never even created an estate plan or made</a:t>
            </a:r>
          </a:p>
          <a:p>
            <a:r>
              <a:rPr lang="en-US" dirty="0">
                <a:solidFill>
                  <a:srgbClr val="000000"/>
                </a:solidFill>
                <a:effectLst/>
                <a:latin typeface="Helvetica" pitchFamily="2" charset="0"/>
              </a:rPr>
              <a:t>plans for their legacy. Others have old wills that have not been updated to account for family births or deaths; divorces;</a:t>
            </a:r>
          </a:p>
          <a:p>
            <a:r>
              <a:rPr lang="en-US" dirty="0">
                <a:solidFill>
                  <a:srgbClr val="000000"/>
                </a:solidFill>
                <a:effectLst/>
                <a:latin typeface="Helvetica" pitchFamily="2" charset="0"/>
              </a:rPr>
              <a:t>stepchildren; ex-spouses; business partnerships; the sale of real estate; income changes, </a:t>
            </a:r>
            <a:r>
              <a:rPr lang="en-US" dirty="0" err="1">
                <a:solidFill>
                  <a:srgbClr val="000000"/>
                </a:solidFill>
                <a:effectLst/>
                <a:latin typeface="Helvetica" pitchFamily="2" charset="0"/>
              </a:rPr>
              <a:t>etc</a:t>
            </a:r>
            <a:r>
              <a:rPr lang="en-US" dirty="0">
                <a:solidFill>
                  <a:srgbClr val="000000"/>
                </a:solidFill>
                <a:effectLst/>
                <a:latin typeface="Helvetica" pitchFamily="2" charset="0"/>
              </a:rPr>
              <a:t> </a:t>
            </a:r>
            <a:r>
              <a:rPr lang="en-US" dirty="0"/>
              <a:t>This means there is a huge opportunity here for estate gifts from your existing donors. Even more - many of your donors do not review their wills regularly even if they have one. (Should be reviewing every 5 years or when life situation changes.) </a:t>
            </a:r>
          </a:p>
          <a:p>
            <a:endParaRPr lang="en-US" dirty="0"/>
          </a:p>
          <a:p>
            <a:r>
              <a:rPr lang="en-US" dirty="0"/>
              <a:t>The biggest reason people cite as their reason for not doing this planning? Procrastination or don’t think they have enough assets to leave (everyone has ”stuff”)</a:t>
            </a:r>
          </a:p>
          <a:p>
            <a:endParaRPr lang="en-US" dirty="0"/>
          </a:p>
          <a:p>
            <a:r>
              <a:rPr lang="en-US" dirty="0"/>
              <a:t>2. 85.3% of people learn about bequests from their charities. If you aren’t talking to your donors about planned giving – it is likely that another organization is.  (</a:t>
            </a:r>
            <a:r>
              <a:rPr lang="en-US" dirty="0" err="1"/>
              <a:t>GivingUSA</a:t>
            </a:r>
            <a:r>
              <a:rPr lang="en-US" dirty="0"/>
              <a:t> Special Report.) </a:t>
            </a:r>
          </a:p>
          <a:p>
            <a:endParaRPr lang="en-US" dirty="0"/>
          </a:p>
          <a:p>
            <a:r>
              <a:rPr lang="en-US" dirty="0"/>
              <a:t>3. Only 25% of individuals change a gift once it is in their wills. Once you are in – there is a high likelihood that you will stay in! </a:t>
            </a:r>
          </a:p>
          <a:p>
            <a:endParaRPr lang="en-US" dirty="0"/>
          </a:p>
          <a:p>
            <a:r>
              <a:rPr lang="en-US" dirty="0"/>
              <a:t>4. Only 33% of people tell you about a gift they made. Lutheran Giving is ”planting seeds” on your behalf many of which we won’t know about until they blossom, but we are also working to uncover more gifts so that you know about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799B77BA-D806-C048-81BA-F2A38CA4328D}" type="slidenum">
              <a:rPr lang="en-US" smtClean="0"/>
              <a:t>60</a:t>
            </a:fld>
            <a:endParaRPr lang="en-US"/>
          </a:p>
        </p:txBody>
      </p:sp>
    </p:spTree>
    <p:extLst>
      <p:ext uri="{BB962C8B-B14F-4D97-AF65-F5344CB8AC3E}">
        <p14:creationId xmlns:p14="http://schemas.microsoft.com/office/powerpoint/2010/main" val="220817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Why is this planning so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human</a:t>
            </a:r>
            <a:r>
              <a:rPr lang="en-US" sz="1200" b="0" i="0" kern="1200" baseline="0" dirty="0">
                <a:solidFill>
                  <a:schemeClr val="tx1"/>
                </a:solidFill>
                <a:effectLst/>
                <a:latin typeface="+mn-lt"/>
                <a:ea typeface="+mn-ea"/>
                <a:cs typeface="+mn-cs"/>
              </a:rPr>
              <a:t> nature that m</a:t>
            </a:r>
            <a:r>
              <a:rPr lang="en-US" sz="1200" b="0" i="0" kern="1200" dirty="0">
                <a:solidFill>
                  <a:schemeClr val="tx1"/>
                </a:solidFill>
                <a:effectLst/>
                <a:latin typeface="+mn-lt"/>
                <a:ea typeface="+mn-ea"/>
                <a:cs typeface="+mn-cs"/>
              </a:rPr>
              <a:t>ost of us just don't like to consider our own death. </a:t>
            </a:r>
            <a:r>
              <a:rPr lang="en-US" i="1" baseline="0" dirty="0"/>
              <a:t>However, having your affairs in order can provide you with peace of mind. </a:t>
            </a:r>
            <a:r>
              <a:rPr lang="en-US" sz="1200" b="1" kern="1200" dirty="0">
                <a:solidFill>
                  <a:schemeClr val="tx1">
                    <a:lumMod val="50000"/>
                    <a:lumOff val="50000"/>
                  </a:schemeClr>
                </a:solidFill>
                <a:latin typeface="+mn-lt"/>
                <a:ea typeface="+mn-ea"/>
                <a:cs typeface="+mn-cs"/>
              </a:rPr>
              <a:t>It has also been scientifically proven that there is a neural link between generosity and happiness!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having a plan is planning to fail.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think it is fair to say that we have established that we all need to have plan. </a:t>
            </a:r>
            <a:endParaRPr lang="en-US" altLang="en-US" sz="1200" dirty="0"/>
          </a:p>
          <a:p>
            <a:endParaRPr lang="en-US" altLang="en-US" sz="1200" dirty="0"/>
          </a:p>
        </p:txBody>
      </p:sp>
      <p:sp>
        <p:nvSpPr>
          <p:cNvPr id="4" name="Slide Number Placeholder 3"/>
          <p:cNvSpPr>
            <a:spLocks noGrp="1"/>
          </p:cNvSpPr>
          <p:nvPr>
            <p:ph type="sldNum" sz="quarter" idx="5"/>
          </p:nvPr>
        </p:nvSpPr>
        <p:spPr/>
        <p:txBody>
          <a:bodyPr/>
          <a:lstStyle/>
          <a:p>
            <a:fld id="{C440FDBB-031C-604B-99AF-C99972A2ABF3}" type="slidenum">
              <a:rPr lang="en-US" smtClean="0"/>
              <a:t>61</a:t>
            </a:fld>
            <a:endParaRPr lang="en-US"/>
          </a:p>
        </p:txBody>
      </p:sp>
    </p:spTree>
    <p:extLst>
      <p:ext uri="{BB962C8B-B14F-4D97-AF65-F5344CB8AC3E}">
        <p14:creationId xmlns:p14="http://schemas.microsoft.com/office/powerpoint/2010/main" val="34964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great if they would say I need to establish or update my will. Instead, it is more likely that they will say something along the lines of I wish I could do more for your organization, but….</a:t>
            </a:r>
          </a:p>
          <a:p>
            <a:endParaRPr lang="en-US" dirty="0"/>
          </a:p>
          <a:p>
            <a:r>
              <a:rPr lang="en-US" dirty="0"/>
              <a:t>These are all situations that can be addressed with gift planning if they are charitably inclined. </a:t>
            </a:r>
          </a:p>
          <a:p>
            <a:endParaRPr lang="en-US" dirty="0"/>
          </a:p>
          <a:p>
            <a:endParaRPr lang="en-US" dirty="0"/>
          </a:p>
        </p:txBody>
      </p:sp>
      <p:sp>
        <p:nvSpPr>
          <p:cNvPr id="4" name="Slide Number Placeholder 3"/>
          <p:cNvSpPr>
            <a:spLocks noGrp="1"/>
          </p:cNvSpPr>
          <p:nvPr>
            <p:ph type="sldNum" sz="quarter" idx="5"/>
          </p:nvPr>
        </p:nvSpPr>
        <p:spPr/>
        <p:txBody>
          <a:bodyPr/>
          <a:lstStyle/>
          <a:p>
            <a:fld id="{80DE68CB-B0F2-3F41-ADBE-2BD5B1926388}" type="slidenum">
              <a:rPr lang="en-US" smtClean="0"/>
              <a:t>62</a:t>
            </a:fld>
            <a:endParaRPr lang="en-US"/>
          </a:p>
        </p:txBody>
      </p:sp>
    </p:spTree>
    <p:extLst>
      <p:ext uri="{BB962C8B-B14F-4D97-AF65-F5344CB8AC3E}">
        <p14:creationId xmlns:p14="http://schemas.microsoft.com/office/powerpoint/2010/main" val="179515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Lutheran Giving has worked with many donors from our organization who found working with her valuable, and ended up saving time/money with legal expenses.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even come to the first meeting to make the introduction! You may not want to stay for the financial data gather because your donor may want to keep this private.</a:t>
            </a:r>
            <a:endParaRPr lang="en-US" dirty="0"/>
          </a:p>
        </p:txBody>
      </p:sp>
      <p:sp>
        <p:nvSpPr>
          <p:cNvPr id="4" name="Slide Number Placeholder 3"/>
          <p:cNvSpPr>
            <a:spLocks noGrp="1"/>
          </p:cNvSpPr>
          <p:nvPr>
            <p:ph type="sldNum" sz="quarter" idx="5"/>
          </p:nvPr>
        </p:nvSpPr>
        <p:spPr/>
        <p:txBody>
          <a:bodyPr/>
          <a:lstStyle/>
          <a:p>
            <a:fld id="{80DE68CB-B0F2-3F41-ADBE-2BD5B1926388}" type="slidenum">
              <a:rPr lang="en-US" smtClean="0"/>
              <a:t>63</a:t>
            </a:fld>
            <a:endParaRPr lang="en-US"/>
          </a:p>
        </p:txBody>
      </p:sp>
    </p:spTree>
    <p:extLst>
      <p:ext uri="{BB962C8B-B14F-4D97-AF65-F5344CB8AC3E}">
        <p14:creationId xmlns:p14="http://schemas.microsoft.com/office/powerpoint/2010/main" val="46085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0450-1EFC-7704-F228-B67C018A9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1EDC4E-A811-28F7-6EDB-23B3BA50D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8FB88-417C-F689-48DC-FB9225ACF5FD}"/>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E7737733-16F8-4466-FBCE-4DEC277BA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DC856-2483-E2CF-E7BB-6B3593D1D7BA}"/>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193186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F7BD-B75C-1F11-C2AA-BB52A6BDA3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492D7-3571-E12B-0C90-4A4AC692B8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D6E29-676E-9328-9D4F-332AABE533E0}"/>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1495AEB5-5DF9-B275-3F22-165222994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E636F-4A19-E37E-FAA2-C32A17E8AF44}"/>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55419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75C54-0B80-10EF-80C1-9F086CC06D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351F14-40F6-3B7B-B53D-098009509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1192C-30C7-17D5-3897-CC1DFA847C04}"/>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2DDAF2B2-E7F1-7853-0B91-3F5183051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2BEE9-220E-5352-F2E4-4D94B7B5F0FF}"/>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3621182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539E-D96C-9B4A-2BD6-F81BF9F1D4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A8C8-2F17-B446-9EA7-4795A5BBC2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25A7B-343C-8EBA-D411-936CC2377652}"/>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73D8306C-6B46-606B-42BD-20AAD7218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5C2C-6495-409A-C640-3F78F34E5699}"/>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79362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64B5-D2D4-498A-E9F0-A1B2A39A84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434B0B-19A6-1595-E354-D640B62880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80B24-D18C-325B-C76F-7EE409DA4B22}"/>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B38E622D-0F72-C85D-B629-51E6C6CF9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A0238-5B70-1F98-D8FF-F6659529E0E4}"/>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315715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8926-7D99-97F0-DA53-A7D0292E8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C2D1-9C0D-A939-43C5-AC7312E152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08141-45EE-C63F-929C-2CC61E5139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D1C1C2-785E-CBA1-A830-DA25CA1C33AE}"/>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6" name="Footer Placeholder 5">
            <a:extLst>
              <a:ext uri="{FF2B5EF4-FFF2-40B4-BE49-F238E27FC236}">
                <a16:creationId xmlns:a16="http://schemas.microsoft.com/office/drawing/2014/main" id="{C1FF2911-B2E6-BFD3-C8B6-E353D36D5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36B4-EDAF-A638-551B-ACC6690C34CC}"/>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88390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E871-D991-5E75-8C34-5FE1779BB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4D852-93CC-9C8E-23AB-C1D972C77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0C038-E191-F8D7-AA86-02A590CBB6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77C94C-E729-9B82-DE83-EC0CEF6F2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D9B1D0-152D-810D-FD52-D5FA6D5C75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CBD221-C46E-3BAE-27F7-A62CAB161216}"/>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8" name="Footer Placeholder 7">
            <a:extLst>
              <a:ext uri="{FF2B5EF4-FFF2-40B4-BE49-F238E27FC236}">
                <a16:creationId xmlns:a16="http://schemas.microsoft.com/office/drawing/2014/main" id="{58EE266F-1B11-E48D-B111-C43CC8D986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94E49-F2B1-2EEE-475B-1C7B2751E892}"/>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174763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B9B3-9BB1-D082-0F59-F703725AF4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933409-02F0-3FF8-CADC-8593F3737FD5}"/>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4" name="Footer Placeholder 3">
            <a:extLst>
              <a:ext uri="{FF2B5EF4-FFF2-40B4-BE49-F238E27FC236}">
                <a16:creationId xmlns:a16="http://schemas.microsoft.com/office/drawing/2014/main" id="{A1AFF924-3381-586D-1415-3E518BA11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10326-2925-77F7-B396-351F7D560F50}"/>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288486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01F63-6AF7-9A90-984F-A73CF2880BDD}"/>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3" name="Footer Placeholder 2">
            <a:extLst>
              <a:ext uri="{FF2B5EF4-FFF2-40B4-BE49-F238E27FC236}">
                <a16:creationId xmlns:a16="http://schemas.microsoft.com/office/drawing/2014/main" id="{BC5F47FB-8E35-99A1-CABB-3FCA405CBD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CF25F-BBC5-7DF3-4FBF-EA147AA0245B}"/>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49359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4021-DF88-975C-150E-097771850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879891-5839-E28E-314A-8108D74FD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B39B57-4FF1-EEEA-5B46-FC245A862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2217CE-B904-4B31-2A38-BF419CD9F5EF}"/>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6" name="Footer Placeholder 5">
            <a:extLst>
              <a:ext uri="{FF2B5EF4-FFF2-40B4-BE49-F238E27FC236}">
                <a16:creationId xmlns:a16="http://schemas.microsoft.com/office/drawing/2014/main" id="{B163EA1C-F6F1-603B-260A-F2E2C2BE1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8B1E9-A9B6-0F1F-DCC2-92643FAA10D6}"/>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387024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3785-12C9-35F2-AC3F-09A86AF42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0939D8-4D64-E9F0-3718-85CB7FB1E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402820-F414-520F-0FB7-86A8C7E9E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BF752-AFD8-018F-6108-671C8673B70B}"/>
              </a:ext>
            </a:extLst>
          </p:cNvPr>
          <p:cNvSpPr>
            <a:spLocks noGrp="1"/>
          </p:cNvSpPr>
          <p:nvPr>
            <p:ph type="dt" sz="half" idx="10"/>
          </p:nvPr>
        </p:nvSpPr>
        <p:spPr/>
        <p:txBody>
          <a:bodyPr/>
          <a:lstStyle/>
          <a:p>
            <a:fld id="{C8286235-03A8-0A43-AA8F-7A9205EC0EC7}" type="datetimeFigureOut">
              <a:rPr lang="en-US" smtClean="0"/>
              <a:t>6/5/24</a:t>
            </a:fld>
            <a:endParaRPr lang="en-US"/>
          </a:p>
        </p:txBody>
      </p:sp>
      <p:sp>
        <p:nvSpPr>
          <p:cNvPr id="6" name="Footer Placeholder 5">
            <a:extLst>
              <a:ext uri="{FF2B5EF4-FFF2-40B4-BE49-F238E27FC236}">
                <a16:creationId xmlns:a16="http://schemas.microsoft.com/office/drawing/2014/main" id="{798C2E99-28E3-A41E-DE45-F3268AEA7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24773-F4EA-3F5C-3C6A-B6AB3CA988C9}"/>
              </a:ext>
            </a:extLst>
          </p:cNvPr>
          <p:cNvSpPr>
            <a:spLocks noGrp="1"/>
          </p:cNvSpPr>
          <p:nvPr>
            <p:ph type="sldNum" sz="quarter" idx="12"/>
          </p:nvPr>
        </p:nvSpPr>
        <p:spPr/>
        <p:txBody>
          <a:bodyPr/>
          <a:lstStyle/>
          <a:p>
            <a:fld id="{8CD9A843-2E49-8643-AC7C-3F9AB30B0159}" type="slidenum">
              <a:rPr lang="en-US" smtClean="0"/>
              <a:t>‹#›</a:t>
            </a:fld>
            <a:endParaRPr lang="en-US"/>
          </a:p>
        </p:txBody>
      </p:sp>
    </p:spTree>
    <p:extLst>
      <p:ext uri="{BB962C8B-B14F-4D97-AF65-F5344CB8AC3E}">
        <p14:creationId xmlns:p14="http://schemas.microsoft.com/office/powerpoint/2010/main" val="156419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20BA0-FA50-6199-45E9-9026953BD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E1ED3-37FA-6910-580A-E05869E65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A83BB-B990-9BC5-1AD4-B016310E5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286235-03A8-0A43-AA8F-7A9205EC0EC7}" type="datetimeFigureOut">
              <a:rPr lang="en-US" smtClean="0"/>
              <a:t>6/5/24</a:t>
            </a:fld>
            <a:endParaRPr lang="en-US"/>
          </a:p>
        </p:txBody>
      </p:sp>
      <p:sp>
        <p:nvSpPr>
          <p:cNvPr id="5" name="Footer Placeholder 4">
            <a:extLst>
              <a:ext uri="{FF2B5EF4-FFF2-40B4-BE49-F238E27FC236}">
                <a16:creationId xmlns:a16="http://schemas.microsoft.com/office/drawing/2014/main" id="{FFF3394A-873B-D45C-E770-56D7303AB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4EF41A-FD7D-C3C0-DA64-B6B17AF4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D9A843-2E49-8643-AC7C-3F9AB30B0159}" type="slidenum">
              <a:rPr lang="en-US" smtClean="0"/>
              <a:t>‹#›</a:t>
            </a:fld>
            <a:endParaRPr lang="en-US"/>
          </a:p>
        </p:txBody>
      </p:sp>
    </p:spTree>
    <p:extLst>
      <p:ext uri="{BB962C8B-B14F-4D97-AF65-F5344CB8AC3E}">
        <p14:creationId xmlns:p14="http://schemas.microsoft.com/office/powerpoint/2010/main" val="347290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wmf"/><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svg"/><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s>
</file>

<file path=ppt/slides/_rels/slide5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3.wmf"/><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24.png"/><Relationship Id="rId9"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wmf"/></Relationships>
</file>

<file path=ppt/slides/_rels/slide6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8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D68A-ADDD-F775-49BF-760B55576188}"/>
              </a:ext>
            </a:extLst>
          </p:cNvPr>
          <p:cNvSpPr>
            <a:spLocks noGrp="1"/>
          </p:cNvSpPr>
          <p:nvPr>
            <p:ph type="ctrTitle"/>
          </p:nvPr>
        </p:nvSpPr>
        <p:spPr/>
        <p:txBody>
          <a:bodyPr/>
          <a:lstStyle/>
          <a:p>
            <a:r>
              <a:rPr lang="en-US" i="1" dirty="0">
                <a:latin typeface="Constantia" panose="02030602050306030303" pitchFamily="18" charset="0"/>
                <a:cs typeface="Arial" panose="020B0604020202020204" pitchFamily="34" charset="0"/>
              </a:rPr>
              <a:t>Through Stewardship</a:t>
            </a:r>
          </a:p>
        </p:txBody>
      </p:sp>
      <p:sp>
        <p:nvSpPr>
          <p:cNvPr id="3" name="Subtitle 2">
            <a:extLst>
              <a:ext uri="{FF2B5EF4-FFF2-40B4-BE49-F238E27FC236}">
                <a16:creationId xmlns:a16="http://schemas.microsoft.com/office/drawing/2014/main" id="{77C9B876-9A41-4C98-4F31-6224F54A7E6E}"/>
              </a:ext>
            </a:extLst>
          </p:cNvPr>
          <p:cNvSpPr>
            <a:spLocks noGrp="1"/>
          </p:cNvSpPr>
          <p:nvPr>
            <p:ph type="subTitle" idx="1"/>
          </p:nvPr>
        </p:nvSpPr>
        <p:spPr/>
        <p:txBody>
          <a:bodyPr>
            <a:normAutofit lnSpcReduction="10000"/>
          </a:bodyPr>
          <a:lstStyle/>
          <a:p>
            <a:r>
              <a:rPr lang="en-US" dirty="0"/>
              <a:t>With Rev. Chick Lane, Sarah Callahan and Dn. Timothy Siburg</a:t>
            </a:r>
          </a:p>
          <a:p>
            <a:r>
              <a:rPr lang="en-US" dirty="0"/>
              <a:t>A Pre-Assembly Event</a:t>
            </a:r>
          </a:p>
          <a:p>
            <a:r>
              <a:rPr lang="en-US" dirty="0"/>
              <a:t>For Nebraska Synod, ELCA in Assembly</a:t>
            </a:r>
          </a:p>
          <a:p>
            <a:r>
              <a:rPr lang="en-US" dirty="0"/>
              <a:t>Friday May 31, 2024</a:t>
            </a:r>
          </a:p>
        </p:txBody>
      </p:sp>
      <p:pic>
        <p:nvPicPr>
          <p:cNvPr id="5" name="Picture 4" descr="A close up of a sign&#10;&#10;Description automatically generated">
            <a:extLst>
              <a:ext uri="{FF2B5EF4-FFF2-40B4-BE49-F238E27FC236}">
                <a16:creationId xmlns:a16="http://schemas.microsoft.com/office/drawing/2014/main" id="{689EB985-2CA1-0C7A-9FB2-32FA78ABC0E5}"/>
              </a:ext>
            </a:extLst>
          </p:cNvPr>
          <p:cNvPicPr>
            <a:picLocks noChangeAspect="1"/>
          </p:cNvPicPr>
          <p:nvPr/>
        </p:nvPicPr>
        <p:blipFill>
          <a:blip r:embed="rId2"/>
          <a:stretch>
            <a:fillRect/>
          </a:stretch>
        </p:blipFill>
        <p:spPr>
          <a:xfrm>
            <a:off x="217203" y="572371"/>
            <a:ext cx="11757594" cy="2055658"/>
          </a:xfrm>
          <a:prstGeom prst="rect">
            <a:avLst/>
          </a:prstGeom>
        </p:spPr>
      </p:pic>
    </p:spTree>
    <p:extLst>
      <p:ext uri="{BB962C8B-B14F-4D97-AF65-F5344CB8AC3E}">
        <p14:creationId xmlns:p14="http://schemas.microsoft.com/office/powerpoint/2010/main" val="1662595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D51500-3E8D-F6A6-5B6E-FA227397ACB7}"/>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300"/>
              <a:t>My favorite story of generosity</a:t>
            </a:r>
          </a:p>
        </p:txBody>
      </p:sp>
      <p:sp>
        <p:nvSpPr>
          <p:cNvPr id="15" name="Oval 1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ED58AE1C-2DA7-17AC-7425-F77C33D34E4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00" r="-2" b="-2"/>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Content Placeholder 3">
            <a:extLst>
              <a:ext uri="{FF2B5EF4-FFF2-40B4-BE49-F238E27FC236}">
                <a16:creationId xmlns:a16="http://schemas.microsoft.com/office/drawing/2014/main" id="{32345447-F08E-8245-DD4B-172E6C97E2E3}"/>
              </a:ext>
            </a:extLst>
          </p:cNvPr>
          <p:cNvSpPr>
            <a:spLocks noGrp="1"/>
          </p:cNvSpPr>
          <p:nvPr>
            <p:ph sz="half" idx="2"/>
          </p:nvPr>
        </p:nvSpPr>
        <p:spPr>
          <a:xfrm>
            <a:off x="6657715" y="2990818"/>
            <a:ext cx="4195673" cy="2913872"/>
          </a:xfrm>
        </p:spPr>
        <p:txBody>
          <a:bodyPr vert="horz" lIns="91440" tIns="45720" rIns="91440" bIns="45720" rtlCol="0" anchor="t">
            <a:normAutofit/>
          </a:bodyPr>
          <a:lstStyle/>
          <a:p>
            <a:pPr marL="0"/>
            <a:r>
              <a:rPr lang="en-US" sz="2000">
                <a:solidFill>
                  <a:schemeClr val="tx1">
                    <a:alpha val="80000"/>
                  </a:schemeClr>
                </a:solidFill>
              </a:rPr>
              <a:t>“Oh! but he was a tight-fisted hand at the grindstone, Scrooge! a squeezing, wrenching, grasping, scraping, clutching, covetous old sinner! Hard and sharp as flint, from which no steel had ever struck out generous fire, secret, self-contained, and solitary as an oyster. The cold within him froze his old features.”</a:t>
            </a:r>
          </a:p>
        </p:txBody>
      </p:sp>
      <p:sp>
        <p:nvSpPr>
          <p:cNvPr id="2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484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943D-0263-B75C-47AE-2810C4B4A636}"/>
              </a:ext>
            </a:extLst>
          </p:cNvPr>
          <p:cNvSpPr>
            <a:spLocks noGrp="1"/>
          </p:cNvSpPr>
          <p:nvPr>
            <p:ph type="ctrTitle"/>
          </p:nvPr>
        </p:nvSpPr>
        <p:spPr/>
        <p:txBody>
          <a:bodyPr>
            <a:normAutofit fontScale="90000"/>
          </a:bodyPr>
          <a:lstStyle/>
          <a:p>
            <a:r>
              <a:rPr lang="en-US" dirty="0"/>
              <a:t>A plea from an old guy</a:t>
            </a:r>
            <a:br>
              <a:rPr lang="en-US" dirty="0"/>
            </a:br>
            <a:r>
              <a:rPr lang="en-US" dirty="0"/>
              <a:t>on behalf of my peers everywhere</a:t>
            </a:r>
          </a:p>
        </p:txBody>
      </p:sp>
      <p:sp>
        <p:nvSpPr>
          <p:cNvPr id="3" name="Subtitle 2">
            <a:extLst>
              <a:ext uri="{FF2B5EF4-FFF2-40B4-BE49-F238E27FC236}">
                <a16:creationId xmlns:a16="http://schemas.microsoft.com/office/drawing/2014/main" id="{C1E5C40D-5CEC-DF9C-7B7C-D8C2CA390A10}"/>
              </a:ext>
            </a:extLst>
          </p:cNvPr>
          <p:cNvSpPr>
            <a:spLocks noGrp="1"/>
          </p:cNvSpPr>
          <p:nvPr>
            <p:ph type="subTitle" idx="1"/>
          </p:nvPr>
        </p:nvSpPr>
        <p:spPr/>
        <p:txBody>
          <a:bodyPr/>
          <a:lstStyle/>
          <a:p>
            <a:r>
              <a:rPr lang="en-US" dirty="0"/>
              <a:t>Count on us</a:t>
            </a:r>
          </a:p>
          <a:p>
            <a:r>
              <a:rPr lang="en-US" dirty="0"/>
              <a:t>and</a:t>
            </a:r>
          </a:p>
          <a:p>
            <a:r>
              <a:rPr lang="en-US" dirty="0"/>
              <a:t>Challenge us</a:t>
            </a:r>
          </a:p>
        </p:txBody>
      </p:sp>
    </p:spTree>
    <p:extLst>
      <p:ext uri="{BB962C8B-B14F-4D97-AF65-F5344CB8AC3E}">
        <p14:creationId xmlns:p14="http://schemas.microsoft.com/office/powerpoint/2010/main" val="336444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A6CED7-B2A3-E265-8428-DEFBE24616E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Other Questions on your hearts and minds?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CF127BE-1765-B0E3-E23D-44E4DCB5C8E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What else are you wondering about?</a:t>
            </a:r>
          </a:p>
          <a:p>
            <a:r>
              <a:rPr lang="en-US" sz="2200" dirty="0"/>
              <a:t>What might the wisdom of the room hold?</a:t>
            </a:r>
          </a:p>
        </p:txBody>
      </p:sp>
      <p:pic>
        <p:nvPicPr>
          <p:cNvPr id="8" name="Content Placeholder 7" descr="A sunset over a field&#10;&#10;Description automatically generated">
            <a:extLst>
              <a:ext uri="{FF2B5EF4-FFF2-40B4-BE49-F238E27FC236}">
                <a16:creationId xmlns:a16="http://schemas.microsoft.com/office/drawing/2014/main" id="{86B9423F-2CF0-3D2C-6C98-53E3FC1EFCAA}"/>
              </a:ext>
            </a:extLst>
          </p:cNvPr>
          <p:cNvPicPr>
            <a:picLocks noGrp="1" noChangeAspect="1"/>
          </p:cNvPicPr>
          <p:nvPr>
            <p:ph sz="half" idx="2"/>
          </p:nvPr>
        </p:nvPicPr>
        <p:blipFill rotWithShape="1">
          <a:blip r:embed="rId2"/>
          <a:srcRect l="17107" r="355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3831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E07DE-2AFA-484D-4CC9-C383A7F5DAAF}"/>
              </a:ext>
            </a:extLst>
          </p:cNvPr>
          <p:cNvSpPr>
            <a:spLocks noGrp="1"/>
          </p:cNvSpPr>
          <p:nvPr>
            <p:ph type="title"/>
          </p:nvPr>
        </p:nvSpPr>
        <p:spPr>
          <a:xfrm>
            <a:off x="4654296" y="329184"/>
            <a:ext cx="6894576" cy="1783080"/>
          </a:xfrm>
        </p:spPr>
        <p:txBody>
          <a:bodyPr anchor="b">
            <a:normAutofit/>
          </a:bodyPr>
          <a:lstStyle/>
          <a:p>
            <a:r>
              <a:rPr lang="en-US" sz="5400"/>
              <a:t>Closing and Next Steps</a:t>
            </a:r>
          </a:p>
        </p:txBody>
      </p:sp>
      <p:pic>
        <p:nvPicPr>
          <p:cNvPr id="14" name="Picture 13" descr="Stack of magazines on table">
            <a:extLst>
              <a:ext uri="{FF2B5EF4-FFF2-40B4-BE49-F238E27FC236}">
                <a16:creationId xmlns:a16="http://schemas.microsoft.com/office/drawing/2014/main" id="{2400E2E7-686D-F081-0291-908B794A6AAA}"/>
              </a:ext>
            </a:extLst>
          </p:cNvPr>
          <p:cNvPicPr>
            <a:picLocks noChangeAspect="1"/>
          </p:cNvPicPr>
          <p:nvPr/>
        </p:nvPicPr>
        <p:blipFill rotWithShape="1">
          <a:blip r:embed="rId2"/>
          <a:srcRect l="46613" r="1394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ED411A-9014-5718-13D0-6334740768AE}"/>
              </a:ext>
            </a:extLst>
          </p:cNvPr>
          <p:cNvSpPr>
            <a:spLocks noGrp="1"/>
          </p:cNvSpPr>
          <p:nvPr>
            <p:ph idx="1"/>
          </p:nvPr>
        </p:nvSpPr>
        <p:spPr>
          <a:xfrm>
            <a:off x="4654296" y="2706624"/>
            <a:ext cx="6894576" cy="3483864"/>
          </a:xfrm>
        </p:spPr>
        <p:txBody>
          <a:bodyPr>
            <a:normAutofit/>
          </a:bodyPr>
          <a:lstStyle/>
          <a:p>
            <a:r>
              <a:rPr lang="en-US" sz="2200"/>
              <a:t>Pick your 3-4 things or ideas from today to focus on</a:t>
            </a:r>
          </a:p>
          <a:p>
            <a:r>
              <a:rPr lang="en-US" sz="2200"/>
              <a:t>Name them to a partner</a:t>
            </a:r>
          </a:p>
          <a:p>
            <a:r>
              <a:rPr lang="en-US" sz="2200"/>
              <a:t>Write them down now</a:t>
            </a:r>
          </a:p>
          <a:p>
            <a:r>
              <a:rPr lang="en-US" sz="2200"/>
              <a:t>What will you focus on?</a:t>
            </a:r>
          </a:p>
          <a:p>
            <a:r>
              <a:rPr lang="en-US" sz="2200"/>
              <a:t>What will you try?</a:t>
            </a:r>
          </a:p>
          <a:p>
            <a:r>
              <a:rPr lang="en-US" sz="2200"/>
              <a:t>How will you take what you learned today and share it? Put it to use?</a:t>
            </a:r>
          </a:p>
        </p:txBody>
      </p:sp>
    </p:spTree>
    <p:extLst>
      <p:ext uri="{BB962C8B-B14F-4D97-AF65-F5344CB8AC3E}">
        <p14:creationId xmlns:p14="http://schemas.microsoft.com/office/powerpoint/2010/main" val="2206273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F2B5A-0554-48AC-AEED-3907C0D28E09}"/>
              </a:ext>
            </a:extLst>
          </p:cNvPr>
          <p:cNvSpPr>
            <a:spLocks noGrp="1"/>
          </p:cNvSpPr>
          <p:nvPr>
            <p:ph type="title"/>
          </p:nvPr>
        </p:nvSpPr>
        <p:spPr>
          <a:xfrm>
            <a:off x="836679" y="723898"/>
            <a:ext cx="6002110" cy="1495425"/>
          </a:xfrm>
        </p:spPr>
        <p:txBody>
          <a:bodyPr>
            <a:normAutofit/>
          </a:bodyPr>
          <a:lstStyle/>
          <a:p>
            <a:r>
              <a:rPr lang="en-US" sz="4000"/>
              <a:t>Other Resources That Might Be Helpful</a:t>
            </a:r>
          </a:p>
        </p:txBody>
      </p:sp>
      <p:sp>
        <p:nvSpPr>
          <p:cNvPr id="3" name="Content Placeholder 2">
            <a:extLst>
              <a:ext uri="{FF2B5EF4-FFF2-40B4-BE49-F238E27FC236}">
                <a16:creationId xmlns:a16="http://schemas.microsoft.com/office/drawing/2014/main" id="{3FD9A705-676A-0872-4481-31D34248D155}"/>
              </a:ext>
            </a:extLst>
          </p:cNvPr>
          <p:cNvSpPr>
            <a:spLocks noGrp="1"/>
          </p:cNvSpPr>
          <p:nvPr>
            <p:ph idx="1"/>
          </p:nvPr>
        </p:nvSpPr>
        <p:spPr>
          <a:xfrm>
            <a:off x="836680" y="2405067"/>
            <a:ext cx="6002110" cy="3729034"/>
          </a:xfrm>
        </p:spPr>
        <p:txBody>
          <a:bodyPr>
            <a:normAutofit/>
          </a:bodyPr>
          <a:lstStyle/>
          <a:p>
            <a:r>
              <a:rPr lang="en-US" sz="2400" dirty="0"/>
              <a:t>Chick’s Books</a:t>
            </a:r>
          </a:p>
          <a:p>
            <a:r>
              <a:rPr lang="en-US" sz="2400" dirty="0"/>
              <a:t>Nebraska Synod Website</a:t>
            </a:r>
          </a:p>
          <a:p>
            <a:r>
              <a:rPr lang="en-US" sz="2400" dirty="0"/>
              <a:t>Stewardship Materials</a:t>
            </a:r>
          </a:p>
          <a:p>
            <a:r>
              <a:rPr lang="en-US" sz="2400" dirty="0"/>
              <a:t>Other links</a:t>
            </a:r>
          </a:p>
          <a:p>
            <a:r>
              <a:rPr lang="en-US" sz="2400" dirty="0"/>
              <a:t>This power point</a:t>
            </a:r>
          </a:p>
          <a:p>
            <a:r>
              <a:rPr lang="en-US" sz="2400" dirty="0"/>
              <a:t>Invite Sarah or Timothy to visit your congregation(s)</a:t>
            </a:r>
          </a:p>
        </p:txBody>
      </p:sp>
      <p:pic>
        <p:nvPicPr>
          <p:cNvPr id="7" name="Picture 6" descr="A church with a candle and bowl&#10;&#10;Description automatically generated">
            <a:extLst>
              <a:ext uri="{FF2B5EF4-FFF2-40B4-BE49-F238E27FC236}">
                <a16:creationId xmlns:a16="http://schemas.microsoft.com/office/drawing/2014/main" id="{B0A5C024-A5AF-7C20-6081-8D0EE78C1107}"/>
              </a:ext>
            </a:extLst>
          </p:cNvPr>
          <p:cNvPicPr>
            <a:picLocks noChangeAspect="1"/>
          </p:cNvPicPr>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9703531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658BC-049E-5749-96A4-407048F76DDE}"/>
              </a:ext>
            </a:extLst>
          </p:cNvPr>
          <p:cNvSpPr>
            <a:spLocks noGrp="1"/>
          </p:cNvSpPr>
          <p:nvPr>
            <p:ph type="title"/>
          </p:nvPr>
        </p:nvSpPr>
        <p:spPr>
          <a:xfrm>
            <a:off x="640080" y="325369"/>
            <a:ext cx="4368602" cy="1956841"/>
          </a:xfrm>
        </p:spPr>
        <p:txBody>
          <a:bodyPr anchor="b">
            <a:normAutofit/>
          </a:bodyPr>
          <a:lstStyle/>
          <a:p>
            <a:r>
              <a:rPr lang="en-US" sz="4200"/>
              <a:t>Keep the Conversation Going</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14FA09-472F-1386-1888-395DA62089F2}"/>
              </a:ext>
            </a:extLst>
          </p:cNvPr>
          <p:cNvSpPr>
            <a:spLocks noGrp="1"/>
          </p:cNvSpPr>
          <p:nvPr>
            <p:ph idx="1"/>
          </p:nvPr>
        </p:nvSpPr>
        <p:spPr>
          <a:xfrm>
            <a:off x="640080" y="2872899"/>
            <a:ext cx="4243589" cy="3320668"/>
          </a:xfrm>
        </p:spPr>
        <p:txBody>
          <a:bodyPr>
            <a:normAutofit/>
          </a:bodyPr>
          <a:lstStyle/>
          <a:p>
            <a:r>
              <a:rPr lang="en-US" sz="2200" dirty="0"/>
              <a:t>Let’s keep sharing and asking the questions</a:t>
            </a:r>
          </a:p>
          <a:p>
            <a:r>
              <a:rPr lang="en-US" sz="2200" dirty="0"/>
              <a:t>For those interested, let’s Meet on Zoom this Fall!</a:t>
            </a:r>
          </a:p>
          <a:p>
            <a:pPr lvl="1"/>
            <a:r>
              <a:rPr lang="en-US" sz="2200" dirty="0"/>
              <a:t>Check-in</a:t>
            </a:r>
          </a:p>
          <a:p>
            <a:pPr lvl="1"/>
            <a:r>
              <a:rPr lang="en-US" sz="2200" dirty="0"/>
              <a:t>See how it’s going</a:t>
            </a:r>
          </a:p>
          <a:p>
            <a:pPr lvl="1"/>
            <a:r>
              <a:rPr lang="en-US" sz="2200" dirty="0"/>
              <a:t>Preference for August, September, October?</a:t>
            </a:r>
          </a:p>
          <a:p>
            <a:pPr lvl="1"/>
            <a:r>
              <a:rPr lang="en-US" sz="2200" dirty="0"/>
              <a:t>Put it on the calendar today</a:t>
            </a:r>
          </a:p>
        </p:txBody>
      </p:sp>
      <p:pic>
        <p:nvPicPr>
          <p:cNvPr id="5" name="Picture 4" descr="A group of people sitting at tables in a restaurant&#10;&#10;Description automatically generated">
            <a:extLst>
              <a:ext uri="{FF2B5EF4-FFF2-40B4-BE49-F238E27FC236}">
                <a16:creationId xmlns:a16="http://schemas.microsoft.com/office/drawing/2014/main" id="{364FB44A-9FB7-FF33-3CDC-C915F9CF6583}"/>
              </a:ext>
            </a:extLst>
          </p:cNvPr>
          <p:cNvPicPr>
            <a:picLocks noChangeAspect="1"/>
          </p:cNvPicPr>
          <p:nvPr/>
        </p:nvPicPr>
        <p:blipFill rotWithShape="1">
          <a:blip r:embed="rId2"/>
          <a:srcRect l="7293" r="174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58159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F885E-954E-EE6F-3BED-A6E1CF49773E}"/>
              </a:ext>
            </a:extLst>
          </p:cNvPr>
          <p:cNvSpPr>
            <a:spLocks noGrp="1"/>
          </p:cNvSpPr>
          <p:nvPr>
            <p:ph type="title"/>
          </p:nvPr>
        </p:nvSpPr>
        <p:spPr>
          <a:xfrm>
            <a:off x="612648" y="1078992"/>
            <a:ext cx="6268770" cy="1536192"/>
          </a:xfrm>
        </p:spPr>
        <p:txBody>
          <a:bodyPr anchor="b">
            <a:normAutofit/>
          </a:bodyPr>
          <a:lstStyle/>
          <a:p>
            <a:r>
              <a:rPr lang="en-US" sz="5200"/>
              <a:t>Closing Prayer</a:t>
            </a:r>
          </a:p>
        </p:txBody>
      </p:sp>
      <p:sp>
        <p:nvSpPr>
          <p:cNvPr id="12"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00DB874-8E6C-B716-CF48-9E05DEA9FB73}"/>
              </a:ext>
            </a:extLst>
          </p:cNvPr>
          <p:cNvSpPr>
            <a:spLocks noGrp="1"/>
          </p:cNvSpPr>
          <p:nvPr>
            <p:ph idx="1"/>
          </p:nvPr>
        </p:nvSpPr>
        <p:spPr>
          <a:xfrm>
            <a:off x="615458" y="3355848"/>
            <a:ext cx="6268770" cy="2825496"/>
          </a:xfrm>
        </p:spPr>
        <p:txBody>
          <a:bodyPr>
            <a:normAutofit/>
          </a:bodyPr>
          <a:lstStyle/>
          <a:p>
            <a:pPr marL="0" indent="0">
              <a:buNone/>
            </a:pPr>
            <a:r>
              <a:rPr lang="en-US" sz="2200"/>
              <a:t>Let’s pray…</a:t>
            </a:r>
          </a:p>
          <a:p>
            <a:pPr marL="0" indent="0">
              <a:buNone/>
            </a:pPr>
            <a:endParaRPr lang="en-US" sz="2200"/>
          </a:p>
        </p:txBody>
      </p:sp>
      <p:pic>
        <p:nvPicPr>
          <p:cNvPr id="5" name="Picture 4" descr="A stained glass window with a cross&#10;&#10;Description automatically generated">
            <a:extLst>
              <a:ext uri="{FF2B5EF4-FFF2-40B4-BE49-F238E27FC236}">
                <a16:creationId xmlns:a16="http://schemas.microsoft.com/office/drawing/2014/main" id="{F1DF5071-DAE0-FFDA-0B64-E965B3A510CF}"/>
              </a:ext>
            </a:extLst>
          </p:cNvPr>
          <p:cNvPicPr>
            <a:picLocks noChangeAspect="1"/>
          </p:cNvPicPr>
          <p:nvPr/>
        </p:nvPicPr>
        <p:blipFill rotWithShape="1">
          <a:blip r:embed="rId2"/>
          <a:srcRect r="28119" b="1"/>
          <a:stretch/>
        </p:blipFill>
        <p:spPr>
          <a:xfrm rot="5400000">
            <a:off x="6509002" y="1175003"/>
            <a:ext cx="6858000" cy="4507993"/>
          </a:xfrm>
          <a:prstGeom prst="rect">
            <a:avLst/>
          </a:prstGeom>
        </p:spPr>
      </p:pic>
    </p:spTree>
    <p:extLst>
      <p:ext uri="{BB962C8B-B14F-4D97-AF65-F5344CB8AC3E}">
        <p14:creationId xmlns:p14="http://schemas.microsoft.com/office/powerpoint/2010/main" val="1362426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568EA-4DE2-0F18-595C-47F13BB3CB90}"/>
              </a:ext>
            </a:extLst>
          </p:cNvPr>
          <p:cNvSpPr>
            <a:spLocks noGrp="1"/>
          </p:cNvSpPr>
          <p:nvPr>
            <p:ph type="title"/>
          </p:nvPr>
        </p:nvSpPr>
        <p:spPr>
          <a:xfrm>
            <a:off x="640080" y="325369"/>
            <a:ext cx="4368602" cy="1956841"/>
          </a:xfrm>
        </p:spPr>
        <p:txBody>
          <a:bodyPr anchor="b">
            <a:normAutofit/>
          </a:bodyPr>
          <a:lstStyle/>
          <a:p>
            <a:r>
              <a:rPr lang="en-US" sz="5400"/>
              <a:t>Thank You!</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F6574A-A3EF-BA64-52C6-F6BC1FDF9E6A}"/>
              </a:ext>
            </a:extLst>
          </p:cNvPr>
          <p:cNvSpPr>
            <a:spLocks noGrp="1"/>
          </p:cNvSpPr>
          <p:nvPr>
            <p:ph idx="1"/>
          </p:nvPr>
        </p:nvSpPr>
        <p:spPr>
          <a:xfrm>
            <a:off x="640080" y="2872899"/>
            <a:ext cx="4243589" cy="3320668"/>
          </a:xfrm>
        </p:spPr>
        <p:txBody>
          <a:bodyPr>
            <a:normAutofit/>
          </a:bodyPr>
          <a:lstStyle/>
          <a:p>
            <a:r>
              <a:rPr lang="en-US" sz="2200"/>
              <a:t>Thank you for being here!</a:t>
            </a:r>
          </a:p>
          <a:p>
            <a:r>
              <a:rPr lang="en-US" sz="2200"/>
              <a:t>Thank you for asking questions!</a:t>
            </a:r>
          </a:p>
          <a:p>
            <a:r>
              <a:rPr lang="en-US" sz="2200"/>
              <a:t>Thank you for being a leader in your faith community!</a:t>
            </a:r>
          </a:p>
          <a:p>
            <a:r>
              <a:rPr lang="en-US" sz="2200"/>
              <a:t>Thank you for all that you do as God’s people!</a:t>
            </a:r>
          </a:p>
          <a:p>
            <a:r>
              <a:rPr lang="en-US" sz="2200"/>
              <a:t>Thank you for being you!</a:t>
            </a:r>
          </a:p>
        </p:txBody>
      </p:sp>
      <p:pic>
        <p:nvPicPr>
          <p:cNvPr id="5" name="Picture 4" descr="A mosaic on a wall&#10;&#10;Description automatically generated">
            <a:extLst>
              <a:ext uri="{FF2B5EF4-FFF2-40B4-BE49-F238E27FC236}">
                <a16:creationId xmlns:a16="http://schemas.microsoft.com/office/drawing/2014/main" id="{0059D81A-7318-58B0-C2BB-9702063BF1C8}"/>
              </a:ext>
            </a:extLst>
          </p:cNvPr>
          <p:cNvPicPr>
            <a:picLocks noChangeAspect="1"/>
          </p:cNvPicPr>
          <p:nvPr/>
        </p:nvPicPr>
        <p:blipFill rotWithShape="1">
          <a:blip r:embed="rId2"/>
          <a:srcRect t="7049" r="-1" b="181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397507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0BB3E-F6FF-BD65-BFAD-5FF4C132D9DB}"/>
              </a:ext>
            </a:extLst>
          </p:cNvPr>
          <p:cNvSpPr>
            <a:spLocks noGrp="1"/>
          </p:cNvSpPr>
          <p:nvPr>
            <p:ph type="title"/>
          </p:nvPr>
        </p:nvSpPr>
        <p:spPr>
          <a:xfrm>
            <a:off x="640080" y="325369"/>
            <a:ext cx="4368602" cy="1956841"/>
          </a:xfrm>
        </p:spPr>
        <p:txBody>
          <a:bodyPr anchor="b">
            <a:normAutofit/>
          </a:bodyPr>
          <a:lstStyle/>
          <a:p>
            <a:r>
              <a:rPr lang="en-US" sz="5400"/>
              <a:t>Go in peace…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784A4B-1327-3017-064F-D4F5921DAA79}"/>
              </a:ext>
            </a:extLst>
          </p:cNvPr>
          <p:cNvSpPr>
            <a:spLocks noGrp="1"/>
          </p:cNvSpPr>
          <p:nvPr>
            <p:ph idx="1"/>
          </p:nvPr>
        </p:nvSpPr>
        <p:spPr>
          <a:xfrm>
            <a:off x="640080" y="2872899"/>
            <a:ext cx="4243589" cy="3320668"/>
          </a:xfrm>
        </p:spPr>
        <p:txBody>
          <a:bodyPr>
            <a:normAutofit/>
          </a:bodyPr>
          <a:lstStyle/>
          <a:p>
            <a:pPr marL="0" indent="0">
              <a:buNone/>
            </a:pPr>
            <a:r>
              <a:rPr lang="en-US" sz="2200"/>
              <a:t>Go in peace and serve the Lord!</a:t>
            </a:r>
          </a:p>
          <a:p>
            <a:pPr marL="0" indent="0">
              <a:buNone/>
            </a:pPr>
            <a:endParaRPr lang="en-US" sz="2200"/>
          </a:p>
          <a:p>
            <a:pPr marL="0" indent="0">
              <a:buNone/>
            </a:pPr>
            <a:r>
              <a:rPr lang="en-US" sz="2200" b="1"/>
              <a:t>Thanks be to God! OK! We will! </a:t>
            </a:r>
          </a:p>
          <a:p>
            <a:endParaRPr lang="en-US" sz="2200"/>
          </a:p>
        </p:txBody>
      </p:sp>
      <p:pic>
        <p:nvPicPr>
          <p:cNvPr id="5" name="Picture 4" descr="A group of people sitting in a church&#10;&#10;Description automatically generated">
            <a:extLst>
              <a:ext uri="{FF2B5EF4-FFF2-40B4-BE49-F238E27FC236}">
                <a16:creationId xmlns:a16="http://schemas.microsoft.com/office/drawing/2014/main" id="{F447BED2-5230-0E82-BF29-6629FDE0D415}"/>
              </a:ext>
            </a:extLst>
          </p:cNvPr>
          <p:cNvPicPr>
            <a:picLocks noChangeAspect="1"/>
          </p:cNvPicPr>
          <p:nvPr/>
        </p:nvPicPr>
        <p:blipFill rotWithShape="1">
          <a:blip r:embed="rId2"/>
          <a:srcRect l="12316" r="1245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88190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D68A-ADDD-F775-49BF-760B55576188}"/>
              </a:ext>
            </a:extLst>
          </p:cNvPr>
          <p:cNvSpPr>
            <a:spLocks noGrp="1"/>
          </p:cNvSpPr>
          <p:nvPr>
            <p:ph type="ctrTitle"/>
          </p:nvPr>
        </p:nvSpPr>
        <p:spPr/>
        <p:txBody>
          <a:bodyPr/>
          <a:lstStyle/>
          <a:p>
            <a:r>
              <a:rPr lang="en-US" i="1" dirty="0">
                <a:latin typeface="Constantia" panose="02030602050306030303" pitchFamily="18" charset="0"/>
                <a:cs typeface="Arial" panose="020B0604020202020204" pitchFamily="34" charset="0"/>
              </a:rPr>
              <a:t>Through Stewardship</a:t>
            </a:r>
          </a:p>
        </p:txBody>
      </p:sp>
      <p:sp>
        <p:nvSpPr>
          <p:cNvPr id="3" name="Subtitle 2">
            <a:extLst>
              <a:ext uri="{FF2B5EF4-FFF2-40B4-BE49-F238E27FC236}">
                <a16:creationId xmlns:a16="http://schemas.microsoft.com/office/drawing/2014/main" id="{77C9B876-9A41-4C98-4F31-6224F54A7E6E}"/>
              </a:ext>
            </a:extLst>
          </p:cNvPr>
          <p:cNvSpPr>
            <a:spLocks noGrp="1"/>
          </p:cNvSpPr>
          <p:nvPr>
            <p:ph type="subTitle" idx="1"/>
          </p:nvPr>
        </p:nvSpPr>
        <p:spPr/>
        <p:txBody>
          <a:bodyPr>
            <a:normAutofit lnSpcReduction="10000"/>
          </a:bodyPr>
          <a:lstStyle/>
          <a:p>
            <a:r>
              <a:rPr lang="en-US" dirty="0"/>
              <a:t>With Rev. Chick Lane, Sarah Callahan and Dn. Timothy Siburg</a:t>
            </a:r>
          </a:p>
          <a:p>
            <a:r>
              <a:rPr lang="en-US" dirty="0"/>
              <a:t>A Pre-Assembly Event</a:t>
            </a:r>
          </a:p>
          <a:p>
            <a:r>
              <a:rPr lang="en-US" dirty="0"/>
              <a:t>For Nebraska Synod, ELCA in Assembly</a:t>
            </a:r>
          </a:p>
          <a:p>
            <a:r>
              <a:rPr lang="en-US" dirty="0"/>
              <a:t>Friday May 31, 2024</a:t>
            </a:r>
          </a:p>
        </p:txBody>
      </p:sp>
      <p:pic>
        <p:nvPicPr>
          <p:cNvPr id="5" name="Picture 4" descr="A close up of a sign&#10;&#10;Description automatically generated">
            <a:extLst>
              <a:ext uri="{FF2B5EF4-FFF2-40B4-BE49-F238E27FC236}">
                <a16:creationId xmlns:a16="http://schemas.microsoft.com/office/drawing/2014/main" id="{689EB985-2CA1-0C7A-9FB2-32FA78ABC0E5}"/>
              </a:ext>
            </a:extLst>
          </p:cNvPr>
          <p:cNvPicPr>
            <a:picLocks noChangeAspect="1"/>
          </p:cNvPicPr>
          <p:nvPr/>
        </p:nvPicPr>
        <p:blipFill>
          <a:blip r:embed="rId2"/>
          <a:stretch>
            <a:fillRect/>
          </a:stretch>
        </p:blipFill>
        <p:spPr>
          <a:xfrm>
            <a:off x="217203" y="572371"/>
            <a:ext cx="11757594" cy="2055658"/>
          </a:xfrm>
          <a:prstGeom prst="rect">
            <a:avLst/>
          </a:prstGeom>
        </p:spPr>
      </p:pic>
    </p:spTree>
    <p:extLst>
      <p:ext uri="{BB962C8B-B14F-4D97-AF65-F5344CB8AC3E}">
        <p14:creationId xmlns:p14="http://schemas.microsoft.com/office/powerpoint/2010/main" val="359511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FFEE4-0221-7E83-A3F9-969B0E4157F0}"/>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4800"/>
              <a:t>My favorite story of generosity</a:t>
            </a:r>
          </a:p>
        </p:txBody>
      </p:sp>
      <p:sp>
        <p:nvSpPr>
          <p:cNvPr id="28" name="Rectangle 2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A9D8347-7F7A-F1B7-8301-590FF91D0C8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148" r="8426"/>
          <a:stretch/>
        </p:blipFill>
        <p:spPr>
          <a:xfrm>
            <a:off x="279143" y="299509"/>
            <a:ext cx="5221625" cy="6258983"/>
          </a:xfrm>
          <a:prstGeom prst="rect">
            <a:avLst/>
          </a:prstGeom>
        </p:spPr>
      </p:pic>
      <p:sp>
        <p:nvSpPr>
          <p:cNvPr id="4" name="Content Placeholder 3">
            <a:extLst>
              <a:ext uri="{FF2B5EF4-FFF2-40B4-BE49-F238E27FC236}">
                <a16:creationId xmlns:a16="http://schemas.microsoft.com/office/drawing/2014/main" id="{C6D42624-DDFD-4823-4DA2-05523BA3C293}"/>
              </a:ext>
            </a:extLst>
          </p:cNvPr>
          <p:cNvSpPr>
            <a:spLocks noGrp="1"/>
          </p:cNvSpPr>
          <p:nvPr>
            <p:ph sz="half" idx="2"/>
          </p:nvPr>
        </p:nvSpPr>
        <p:spPr>
          <a:xfrm>
            <a:off x="6392583" y="2645922"/>
            <a:ext cx="4434721" cy="3710427"/>
          </a:xfrm>
        </p:spPr>
        <p:txBody>
          <a:bodyPr vert="horz" lIns="91440" tIns="45720" rIns="91440" bIns="45720" rtlCol="0" anchor="t">
            <a:normAutofit/>
          </a:bodyPr>
          <a:lstStyle/>
          <a:p>
            <a:pPr marL="0"/>
            <a:r>
              <a:rPr lang="en-US" sz="2000">
                <a:solidFill>
                  <a:schemeClr val="tx1">
                    <a:alpha val="80000"/>
                  </a:schemeClr>
                </a:solidFill>
              </a:rPr>
              <a:t>“The chuckle with which he said this, and the chuckle with which he paid for the turkey, and the chuckle with which he paid for the cab, and the chuckle with which he recompensed the boy, were only to be exceeded by the chuckle with which he sat down breathless in his chair again, and chuckled until he cried.”</a:t>
            </a:r>
          </a:p>
        </p:txBody>
      </p:sp>
      <p:cxnSp>
        <p:nvCxnSpPr>
          <p:cNvPr id="30" name="Straight Connector 2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88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88BA-202C-7158-A7B9-76807348F143}"/>
              </a:ext>
            </a:extLst>
          </p:cNvPr>
          <p:cNvSpPr>
            <a:spLocks noGrp="1"/>
          </p:cNvSpPr>
          <p:nvPr>
            <p:ph type="title"/>
          </p:nvPr>
        </p:nvSpPr>
        <p:spPr/>
        <p:txBody>
          <a:bodyPr/>
          <a:lstStyle/>
          <a:p>
            <a:r>
              <a:rPr lang="en-US" dirty="0"/>
              <a:t>Grounding Your Stewardship Ministry</a:t>
            </a:r>
          </a:p>
        </p:txBody>
      </p:sp>
      <p:sp>
        <p:nvSpPr>
          <p:cNvPr id="3" name="Content Placeholder 2">
            <a:extLst>
              <a:ext uri="{FF2B5EF4-FFF2-40B4-BE49-F238E27FC236}">
                <a16:creationId xmlns:a16="http://schemas.microsoft.com/office/drawing/2014/main" id="{FCBFFB18-CDC9-7DAD-4944-0BCF9ADE5514}"/>
              </a:ext>
            </a:extLst>
          </p:cNvPr>
          <p:cNvSpPr>
            <a:spLocks noGrp="1"/>
          </p:cNvSpPr>
          <p:nvPr>
            <p:ph idx="1"/>
          </p:nvPr>
        </p:nvSpPr>
        <p:spPr/>
        <p:txBody>
          <a:bodyPr/>
          <a:lstStyle/>
          <a:p>
            <a:r>
              <a:rPr lang="en-US" dirty="0"/>
              <a:t>In God’s Word</a:t>
            </a:r>
          </a:p>
          <a:p>
            <a:pPr lvl="1"/>
            <a:r>
              <a:rPr lang="en-US" dirty="0"/>
              <a:t>God is the creator and owner of all that is</a:t>
            </a:r>
          </a:p>
          <a:p>
            <a:pPr lvl="1"/>
            <a:r>
              <a:rPr lang="en-US" dirty="0"/>
              <a:t>We are stewards</a:t>
            </a:r>
          </a:p>
          <a:p>
            <a:pPr lvl="1"/>
            <a:r>
              <a:rPr lang="en-US" dirty="0"/>
              <a:t>What we do with money flows from and (more importantly) impacts our faith in Jesus</a:t>
            </a:r>
          </a:p>
          <a:p>
            <a:r>
              <a:rPr lang="en-US" dirty="0"/>
              <a:t>What might this mean for your congregation?</a:t>
            </a:r>
          </a:p>
          <a:p>
            <a:pPr lvl="1"/>
            <a:r>
              <a:rPr lang="en-US" dirty="0"/>
              <a:t>Talking about money when you aren’t asking for any</a:t>
            </a:r>
          </a:p>
          <a:p>
            <a:pPr lvl="1"/>
            <a:r>
              <a:rPr lang="en-US" dirty="0"/>
              <a:t>Talking about money when you are asking for some (this afternoon)</a:t>
            </a:r>
          </a:p>
        </p:txBody>
      </p:sp>
    </p:spTree>
    <p:extLst>
      <p:ext uri="{BB962C8B-B14F-4D97-AF65-F5344CB8AC3E}">
        <p14:creationId xmlns:p14="http://schemas.microsoft.com/office/powerpoint/2010/main" val="2754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God is the creator and owner of all that is.</a:t>
            </a:r>
          </a:p>
        </p:txBody>
      </p:sp>
      <p:pic>
        <p:nvPicPr>
          <p:cNvPr id="6" name="Picture 5" descr="A person holding a globe">
            <a:extLst>
              <a:ext uri="{FF2B5EF4-FFF2-40B4-BE49-F238E27FC236}">
                <a16:creationId xmlns:a16="http://schemas.microsoft.com/office/drawing/2014/main" id="{A2924EBF-9F58-4597-8AE4-3AB88829D3E5}"/>
              </a:ext>
            </a:extLst>
          </p:cNvPr>
          <p:cNvPicPr>
            <a:picLocks noChangeAspect="1"/>
          </p:cNvPicPr>
          <p:nvPr/>
        </p:nvPicPr>
        <p:blipFill rotWithShape="1">
          <a:blip r:embed="rId2"/>
          <a:srcRect l="31961" r="31630"/>
          <a:stretch/>
        </p:blipFill>
        <p:spPr>
          <a:xfrm>
            <a:off x="1" y="10"/>
            <a:ext cx="4196496" cy="6857990"/>
          </a:xfrm>
          <a:prstGeom prst="rect">
            <a:avLst/>
          </a:prstGeom>
          <a:effectLst/>
        </p:spPr>
      </p:pic>
      <p:sp>
        <p:nvSpPr>
          <p:cNvPr id="3" name="Content Placeholder 2"/>
          <p:cNvSpPr>
            <a:spLocks noGrp="1"/>
          </p:cNvSpPr>
          <p:nvPr>
            <p:ph idx="1"/>
          </p:nvPr>
        </p:nvSpPr>
        <p:spPr>
          <a:xfrm>
            <a:off x="4553734" y="2409830"/>
            <a:ext cx="6798539" cy="3705217"/>
          </a:xfrm>
        </p:spPr>
        <p:txBody>
          <a:bodyPr>
            <a:normAutofit/>
          </a:bodyPr>
          <a:lstStyle/>
          <a:p>
            <a:pPr marL="0" indent="0">
              <a:buNone/>
            </a:pPr>
            <a:r>
              <a:rPr lang="en-US" sz="2400" dirty="0"/>
              <a:t>Psalm 24:1-2</a:t>
            </a:r>
          </a:p>
          <a:p>
            <a:pPr marL="0" indent="0">
              <a:buNone/>
            </a:pPr>
            <a:r>
              <a:rPr lang="en-US" sz="2400" dirty="0"/>
              <a:t>The earth is the LORD’s and all that is in it,</a:t>
            </a:r>
          </a:p>
          <a:p>
            <a:pPr marL="0" indent="0">
              <a:buNone/>
            </a:pPr>
            <a:r>
              <a:rPr lang="en-US" sz="2400" dirty="0"/>
              <a:t>the world, and those who live in it;</a:t>
            </a:r>
          </a:p>
          <a:p>
            <a:pPr marL="0" indent="0">
              <a:buNone/>
            </a:pPr>
            <a:r>
              <a:rPr lang="en-US" sz="2400" dirty="0"/>
              <a:t>for he has founded it on the seas,</a:t>
            </a:r>
          </a:p>
          <a:p>
            <a:pPr marL="0" indent="0">
              <a:buNone/>
            </a:pPr>
            <a:r>
              <a:rPr lang="en-US" sz="2400" dirty="0"/>
              <a:t>and established it on the rivers.</a:t>
            </a:r>
          </a:p>
          <a:p>
            <a:pPr marL="0" indent="0">
              <a:buNone/>
            </a:pPr>
            <a:endParaRPr lang="en-US" sz="2000" dirty="0"/>
          </a:p>
        </p:txBody>
      </p:sp>
    </p:spTree>
    <p:extLst>
      <p:ext uri="{BB962C8B-B14F-4D97-AF65-F5344CB8AC3E}">
        <p14:creationId xmlns:p14="http://schemas.microsoft.com/office/powerpoint/2010/main" val="428414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dirty="0"/>
              <a:t>God is the creator and owner of all that is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r>
              <a:rPr lang="en-US" sz="2400" dirty="0"/>
              <a:t>Psalm 89:11</a:t>
            </a:r>
          </a:p>
          <a:p>
            <a:pPr marL="0" indent="0">
              <a:buNone/>
            </a:pPr>
            <a:r>
              <a:rPr lang="en-US" sz="2400" dirty="0"/>
              <a:t>The heavens are yours, the earth also is yours;</a:t>
            </a:r>
          </a:p>
          <a:p>
            <a:pPr marL="0" indent="0">
              <a:buNone/>
            </a:pPr>
            <a:r>
              <a:rPr lang="en-US" sz="2400" dirty="0"/>
              <a:t>the world and all that is in it--you have founded </a:t>
            </a:r>
          </a:p>
          <a:p>
            <a:pPr marL="0" indent="0">
              <a:buNone/>
            </a:pPr>
            <a:r>
              <a:rPr lang="en-US" sz="2400" dirty="0"/>
              <a:t>them.</a:t>
            </a:r>
          </a:p>
        </p:txBody>
      </p:sp>
      <p:pic>
        <p:nvPicPr>
          <p:cNvPr id="6" name="Picture 5" descr="A purple sky with trees and a road&#10;&#10;Description automatically generated with medium confidence">
            <a:extLst>
              <a:ext uri="{FF2B5EF4-FFF2-40B4-BE49-F238E27FC236}">
                <a16:creationId xmlns:a16="http://schemas.microsoft.com/office/drawing/2014/main" id="{AD95959B-E741-7F49-7A7F-42C26FAB986D}"/>
              </a:ext>
            </a:extLst>
          </p:cNvPr>
          <p:cNvPicPr>
            <a:picLocks noChangeAspect="1"/>
          </p:cNvPicPr>
          <p:nvPr/>
        </p:nvPicPr>
        <p:blipFill rotWithShape="1">
          <a:blip r:embed="rId2"/>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6406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5798" y="151179"/>
            <a:ext cx="10176387" cy="5693866"/>
          </a:xfrm>
          <a:prstGeom prst="rect">
            <a:avLst/>
          </a:prstGeom>
          <a:noFill/>
        </p:spPr>
        <p:txBody>
          <a:bodyPr wrap="square" rtlCol="0">
            <a:spAutoFit/>
          </a:bodyPr>
          <a:lstStyle/>
          <a:p>
            <a:r>
              <a:rPr lang="en-US" sz="2800" dirty="0"/>
              <a:t>Deuteronomy 8:12-18</a:t>
            </a:r>
          </a:p>
          <a:p>
            <a:endParaRPr lang="en-US" sz="2400" dirty="0"/>
          </a:p>
          <a:p>
            <a:r>
              <a:rPr lang="en-US" sz="2400" dirty="0"/>
              <a:t>When you have eaten your fill and have built fine houses and live in them, and when your herds and flocks have multiplied, and your silver and gold is multiplied, and all that you have is multiplied, then do not exalt yourself, forgetting the LORD your God, who brought you out of the land of Egypt, out of the house of slavery, who led you through the great and terrible wilderness, an arid wasteland with poisonous snakes and scorpions. He made water flow for you from flint rock, and fed you in the wilderness with manna that your ancestors did not know, to humble you and to test you, and in the end to do you good. Do not say to yourself, “My power and the might of my own hand have gotten me this wealth.” But remember the LORD your God, for it is he who gives you power to get wealth, so that he may confirm his covenant that he swore to your ancestors, as he is doing today. </a:t>
            </a:r>
          </a:p>
        </p:txBody>
      </p:sp>
    </p:spTree>
    <p:extLst>
      <p:ext uri="{BB962C8B-B14F-4D97-AF65-F5344CB8AC3E}">
        <p14:creationId xmlns:p14="http://schemas.microsoft.com/office/powerpoint/2010/main" val="63080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123" y="1669027"/>
            <a:ext cx="8534399" cy="3970318"/>
          </a:xfrm>
          <a:prstGeom prst="rect">
            <a:avLst/>
          </a:prstGeom>
          <a:noFill/>
        </p:spPr>
        <p:txBody>
          <a:bodyPr wrap="square" rtlCol="0">
            <a:spAutoFit/>
          </a:bodyPr>
          <a:lstStyle/>
          <a:p>
            <a:r>
              <a:rPr lang="en-US" sz="2800" dirty="0"/>
              <a:t>“The crisis reflected in the text and in Israel’s lived reality in the land, is that gifts given in abundance to the satiated do not finally eventuate in trusting gratitude, but in complacent self-congratulations.  A gift kept long enough begins to seem like a possession.  A gift kept long enough becomes separated in the memory from the giver, so that the giver is forgotten.”</a:t>
            </a:r>
          </a:p>
          <a:p>
            <a:r>
              <a:rPr lang="en-US" sz="2800" dirty="0"/>
              <a:t>	- Walter </a:t>
            </a:r>
            <a:r>
              <a:rPr lang="en-US" sz="2800" dirty="0" err="1"/>
              <a:t>Brueggemann</a:t>
            </a:r>
            <a:r>
              <a:rPr lang="en-US" sz="2800" dirty="0"/>
              <a:t>. </a:t>
            </a:r>
            <a:r>
              <a:rPr lang="en-US" sz="2800" i="1" dirty="0"/>
              <a:t>Deuteronomy</a:t>
            </a:r>
            <a:r>
              <a:rPr lang="en-US" sz="2800" dirty="0"/>
              <a:t>. p. 109</a:t>
            </a:r>
          </a:p>
        </p:txBody>
      </p:sp>
    </p:spTree>
    <p:extLst>
      <p:ext uri="{BB962C8B-B14F-4D97-AF65-F5344CB8AC3E}">
        <p14:creationId xmlns:p14="http://schemas.microsoft.com/office/powerpoint/2010/main" val="378424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6481-9F97-CE96-7DF0-6FFF580383F2}"/>
              </a:ext>
            </a:extLst>
          </p:cNvPr>
          <p:cNvSpPr>
            <a:spLocks noGrp="1"/>
          </p:cNvSpPr>
          <p:nvPr>
            <p:ph type="title"/>
          </p:nvPr>
        </p:nvSpPr>
        <p:spPr/>
        <p:txBody>
          <a:bodyPr/>
          <a:lstStyle/>
          <a:p>
            <a:r>
              <a:rPr lang="en-US" dirty="0"/>
              <a:t>It All Belongs to God – Cultural Challenges</a:t>
            </a:r>
          </a:p>
        </p:txBody>
      </p:sp>
      <p:sp>
        <p:nvSpPr>
          <p:cNvPr id="3" name="Content Placeholder 2">
            <a:extLst>
              <a:ext uri="{FF2B5EF4-FFF2-40B4-BE49-F238E27FC236}">
                <a16:creationId xmlns:a16="http://schemas.microsoft.com/office/drawing/2014/main" id="{5FE19D47-341D-6377-F0A9-CA408918C8BE}"/>
              </a:ext>
            </a:extLst>
          </p:cNvPr>
          <p:cNvSpPr>
            <a:spLocks noGrp="1"/>
          </p:cNvSpPr>
          <p:nvPr>
            <p:ph idx="1"/>
          </p:nvPr>
        </p:nvSpPr>
        <p:spPr/>
        <p:txBody>
          <a:bodyPr/>
          <a:lstStyle/>
          <a:p>
            <a:r>
              <a:rPr lang="en-US" dirty="0"/>
              <a:t>Language of “ownership”</a:t>
            </a:r>
          </a:p>
          <a:p>
            <a:r>
              <a:rPr lang="en-US" dirty="0"/>
              <a:t>Ownership determines “How much am I worth?”</a:t>
            </a:r>
          </a:p>
          <a:p>
            <a:r>
              <a:rPr lang="en-US" dirty="0"/>
              <a:t>If it all belongs to God, why is it distributed so unequally? How can we talk about God’s abundance when some have so much more than they need and others have so much less than they need?</a:t>
            </a:r>
          </a:p>
        </p:txBody>
      </p:sp>
    </p:spTree>
    <p:extLst>
      <p:ext uri="{BB962C8B-B14F-4D97-AF65-F5344CB8AC3E}">
        <p14:creationId xmlns:p14="http://schemas.microsoft.com/office/powerpoint/2010/main" val="24667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8E78DD-B1C6-99D6-D9B4-EF8D9611FE92}"/>
              </a:ext>
            </a:extLst>
          </p:cNvPr>
          <p:cNvSpPr>
            <a:spLocks noGrp="1"/>
          </p:cNvSpPr>
          <p:nvPr>
            <p:ph sz="half" idx="1"/>
          </p:nvPr>
        </p:nvSpPr>
        <p:spPr/>
        <p:txBody>
          <a:bodyPr>
            <a:normAutofit/>
          </a:bodyPr>
          <a:lstStyle/>
          <a:p>
            <a:pPr marL="0" indent="0" algn="ctr">
              <a:buNone/>
            </a:pPr>
            <a:r>
              <a:rPr lang="en-US" sz="4800" dirty="0"/>
              <a:t>It</a:t>
            </a:r>
          </a:p>
          <a:p>
            <a:pPr marL="0" indent="0" algn="ctr">
              <a:buNone/>
            </a:pPr>
            <a:r>
              <a:rPr lang="en-US" sz="4800" dirty="0"/>
              <a:t>All</a:t>
            </a:r>
          </a:p>
          <a:p>
            <a:pPr marL="0" indent="0" algn="ctr">
              <a:buNone/>
            </a:pPr>
            <a:r>
              <a:rPr lang="en-US" sz="4800" dirty="0"/>
              <a:t>Belongs</a:t>
            </a:r>
          </a:p>
          <a:p>
            <a:pPr marL="0" indent="0" algn="ctr">
              <a:buNone/>
            </a:pPr>
            <a:r>
              <a:rPr lang="en-US" sz="4800" dirty="0"/>
              <a:t>to</a:t>
            </a:r>
          </a:p>
          <a:p>
            <a:pPr marL="0" indent="0" algn="ctr">
              <a:buNone/>
            </a:pPr>
            <a:r>
              <a:rPr lang="en-US" sz="4800" dirty="0"/>
              <a:t>God</a:t>
            </a:r>
          </a:p>
        </p:txBody>
      </p:sp>
      <p:sp>
        <p:nvSpPr>
          <p:cNvPr id="4" name="Content Placeholder 3">
            <a:extLst>
              <a:ext uri="{FF2B5EF4-FFF2-40B4-BE49-F238E27FC236}">
                <a16:creationId xmlns:a16="http://schemas.microsoft.com/office/drawing/2014/main" id="{0E07D08C-EFE0-91A1-3143-BD4BA684111E}"/>
              </a:ext>
            </a:extLst>
          </p:cNvPr>
          <p:cNvSpPr>
            <a:spLocks noGrp="1"/>
          </p:cNvSpPr>
          <p:nvPr>
            <p:ph sz="half" idx="2"/>
          </p:nvPr>
        </p:nvSpPr>
        <p:spPr/>
        <p:txBody>
          <a:bodyPr>
            <a:normAutofit/>
          </a:bodyPr>
          <a:lstStyle/>
          <a:p>
            <a:pPr marL="0" indent="0" algn="ctr">
              <a:buNone/>
            </a:pPr>
            <a:r>
              <a:rPr lang="en-US" sz="4800" dirty="0"/>
              <a:t>We</a:t>
            </a:r>
          </a:p>
          <a:p>
            <a:pPr marL="0" indent="0" algn="ctr">
              <a:buNone/>
            </a:pPr>
            <a:r>
              <a:rPr lang="en-US" sz="4800" dirty="0"/>
              <a:t>Are</a:t>
            </a:r>
          </a:p>
          <a:p>
            <a:pPr marL="0" indent="0" algn="ctr">
              <a:buNone/>
            </a:pPr>
            <a:r>
              <a:rPr lang="en-US" sz="4800" dirty="0"/>
              <a:t>Stewards</a:t>
            </a:r>
          </a:p>
        </p:txBody>
      </p:sp>
    </p:spTree>
    <p:extLst>
      <p:ext uri="{BB962C8B-B14F-4D97-AF65-F5344CB8AC3E}">
        <p14:creationId xmlns:p14="http://schemas.microsoft.com/office/powerpoint/2010/main" val="21229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are stewards (not owners)</a:t>
            </a:r>
          </a:p>
        </p:txBody>
      </p:sp>
      <p:sp>
        <p:nvSpPr>
          <p:cNvPr id="4" name="Content Placeholder 3"/>
          <p:cNvSpPr>
            <a:spLocks noGrp="1"/>
          </p:cNvSpPr>
          <p:nvPr>
            <p:ph idx="1"/>
          </p:nvPr>
        </p:nvSpPr>
        <p:spPr/>
        <p:txBody>
          <a:bodyPr/>
          <a:lstStyle/>
          <a:p>
            <a:pPr marL="0" indent="0">
              <a:buNone/>
            </a:pPr>
            <a:r>
              <a:rPr lang="en-US" dirty="0"/>
              <a:t>I Corinthians 4:1-2</a:t>
            </a:r>
          </a:p>
          <a:p>
            <a:pPr marL="0" indent="0">
              <a:buNone/>
            </a:pPr>
            <a:r>
              <a:rPr lang="en-US" dirty="0"/>
              <a:t>Think of us in this way, as servants of Christ and stewards of God’s mysteries.  Moreover, it is required of stewards that they be found trustworthy.</a:t>
            </a:r>
          </a:p>
          <a:p>
            <a:pPr marL="0" indent="0">
              <a:buNone/>
            </a:pPr>
            <a:endParaRPr lang="en-US" dirty="0"/>
          </a:p>
        </p:txBody>
      </p:sp>
    </p:spTree>
    <p:extLst>
      <p:ext uri="{BB962C8B-B14F-4D97-AF65-F5344CB8AC3E}">
        <p14:creationId xmlns:p14="http://schemas.microsoft.com/office/powerpoint/2010/main" val="49219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DDC1-53CE-B2D0-21E0-51FFF4C06341}"/>
              </a:ext>
            </a:extLst>
          </p:cNvPr>
          <p:cNvSpPr>
            <a:spLocks noGrp="1"/>
          </p:cNvSpPr>
          <p:nvPr>
            <p:ph type="title"/>
          </p:nvPr>
        </p:nvSpPr>
        <p:spPr/>
        <p:txBody>
          <a:bodyPr/>
          <a:lstStyle/>
          <a:p>
            <a:r>
              <a:rPr lang="en-US" dirty="0"/>
              <a:t>Welcome!</a:t>
            </a:r>
          </a:p>
        </p:txBody>
      </p:sp>
      <p:sp>
        <p:nvSpPr>
          <p:cNvPr id="4" name="Content Placeholder 3">
            <a:extLst>
              <a:ext uri="{FF2B5EF4-FFF2-40B4-BE49-F238E27FC236}">
                <a16:creationId xmlns:a16="http://schemas.microsoft.com/office/drawing/2014/main" id="{27EF8F20-55A6-1F50-C5E4-E5A25574E78C}"/>
              </a:ext>
            </a:extLst>
          </p:cNvPr>
          <p:cNvSpPr>
            <a:spLocks noGrp="1"/>
          </p:cNvSpPr>
          <p:nvPr>
            <p:ph sz="half" idx="1"/>
          </p:nvPr>
        </p:nvSpPr>
        <p:spPr/>
        <p:txBody>
          <a:bodyPr/>
          <a:lstStyle/>
          <a:p>
            <a:r>
              <a:rPr lang="en-US" dirty="0"/>
              <a:t>We’re glad you are here!</a:t>
            </a:r>
          </a:p>
          <a:p>
            <a:r>
              <a:rPr lang="en-US" dirty="0"/>
              <a:t>Introductions:</a:t>
            </a:r>
          </a:p>
          <a:p>
            <a:pPr lvl="1"/>
            <a:r>
              <a:rPr lang="en-US" dirty="0"/>
              <a:t>Pastor Chick Lane</a:t>
            </a:r>
          </a:p>
          <a:p>
            <a:pPr lvl="1"/>
            <a:r>
              <a:rPr lang="en-US" dirty="0"/>
              <a:t>Sarah Callahan, AEP &amp; CAP</a:t>
            </a:r>
          </a:p>
          <a:p>
            <a:pPr lvl="1"/>
            <a:r>
              <a:rPr lang="en-US" dirty="0"/>
              <a:t>Deacon Timothy Siburg</a:t>
            </a:r>
          </a:p>
          <a:p>
            <a:pPr lvl="1"/>
            <a:r>
              <a:rPr lang="en-US" dirty="0"/>
              <a:t>And who are you?</a:t>
            </a:r>
          </a:p>
        </p:txBody>
      </p:sp>
      <p:pic>
        <p:nvPicPr>
          <p:cNvPr id="7" name="Content Placeholder 6" descr="A sign with green writing&#10;&#10;Description automatically generated">
            <a:extLst>
              <a:ext uri="{FF2B5EF4-FFF2-40B4-BE49-F238E27FC236}">
                <a16:creationId xmlns:a16="http://schemas.microsoft.com/office/drawing/2014/main" id="{42760452-F0C7-F8B2-7EED-20D833180B82}"/>
              </a:ext>
            </a:extLst>
          </p:cNvPr>
          <p:cNvPicPr>
            <a:picLocks noGrp="1" noChangeAspect="1"/>
          </p:cNvPicPr>
          <p:nvPr>
            <p:ph sz="half" idx="2"/>
          </p:nvPr>
        </p:nvPicPr>
        <p:blipFill>
          <a:blip r:embed="rId2"/>
          <a:stretch>
            <a:fillRect/>
          </a:stretch>
        </p:blipFill>
        <p:spPr>
          <a:xfrm>
            <a:off x="222056" y="4614862"/>
            <a:ext cx="11747888" cy="2053960"/>
          </a:xfrm>
        </p:spPr>
      </p:pic>
      <p:pic>
        <p:nvPicPr>
          <p:cNvPr id="9" name="Picture 8" descr="A person and person smiling for a picture&#10;&#10;Description automatically generated">
            <a:extLst>
              <a:ext uri="{FF2B5EF4-FFF2-40B4-BE49-F238E27FC236}">
                <a16:creationId xmlns:a16="http://schemas.microsoft.com/office/drawing/2014/main" id="{2CAFF07D-E506-13FD-4830-80CBB3CFD86D}"/>
              </a:ext>
            </a:extLst>
          </p:cNvPr>
          <p:cNvPicPr>
            <a:picLocks noChangeAspect="1"/>
          </p:cNvPicPr>
          <p:nvPr/>
        </p:nvPicPr>
        <p:blipFill rotWithShape="1">
          <a:blip r:embed="rId3"/>
          <a:srcRect l="48281"/>
          <a:stretch/>
        </p:blipFill>
        <p:spPr>
          <a:xfrm>
            <a:off x="5678461" y="735807"/>
            <a:ext cx="1576388" cy="2044700"/>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id="{B414F148-ADF6-22FE-EAC2-541D34F2CC12}"/>
              </a:ext>
            </a:extLst>
          </p:cNvPr>
          <p:cNvPicPr>
            <a:picLocks noChangeAspect="1"/>
          </p:cNvPicPr>
          <p:nvPr/>
        </p:nvPicPr>
        <p:blipFill>
          <a:blip r:embed="rId4"/>
          <a:stretch>
            <a:fillRect/>
          </a:stretch>
        </p:blipFill>
        <p:spPr>
          <a:xfrm>
            <a:off x="7695455" y="1260475"/>
            <a:ext cx="1734820" cy="2168525"/>
          </a:xfrm>
          <a:prstGeom prst="rect">
            <a:avLst/>
          </a:prstGeom>
        </p:spPr>
      </p:pic>
      <p:pic>
        <p:nvPicPr>
          <p:cNvPr id="13" name="Picture 12" descr="A person wearing a white robe and red sash&#10;&#10;Description automatically generated">
            <a:extLst>
              <a:ext uri="{FF2B5EF4-FFF2-40B4-BE49-F238E27FC236}">
                <a16:creationId xmlns:a16="http://schemas.microsoft.com/office/drawing/2014/main" id="{8F70AC30-A99B-DA2F-A993-928FA2FBE3CE}"/>
              </a:ext>
            </a:extLst>
          </p:cNvPr>
          <p:cNvPicPr>
            <a:picLocks noChangeAspect="1"/>
          </p:cNvPicPr>
          <p:nvPr/>
        </p:nvPicPr>
        <p:blipFill>
          <a:blip r:embed="rId5"/>
          <a:stretch>
            <a:fillRect/>
          </a:stretch>
        </p:blipFill>
        <p:spPr>
          <a:xfrm>
            <a:off x="9870881" y="2158708"/>
            <a:ext cx="1917922" cy="2456154"/>
          </a:xfrm>
          <a:prstGeom prst="rect">
            <a:avLst/>
          </a:prstGeom>
        </p:spPr>
      </p:pic>
    </p:spTree>
    <p:extLst>
      <p:ext uri="{BB962C8B-B14F-4D97-AF65-F5344CB8AC3E}">
        <p14:creationId xmlns:p14="http://schemas.microsoft.com/office/powerpoint/2010/main" val="38908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lstStyle/>
          <a:p>
            <a:r>
              <a:rPr lang="en-US" dirty="0"/>
              <a:t>We are stewards (not owners)</a:t>
            </a:r>
          </a:p>
        </p:txBody>
      </p:sp>
      <p:sp>
        <p:nvSpPr>
          <p:cNvPr id="3" name="Content Placeholder 2"/>
          <p:cNvSpPr>
            <a:spLocks noGrp="1"/>
          </p:cNvSpPr>
          <p:nvPr>
            <p:ph idx="1"/>
          </p:nvPr>
        </p:nvSpPr>
        <p:spPr>
          <a:xfrm>
            <a:off x="1981200" y="1981200"/>
            <a:ext cx="8229600" cy="2971800"/>
          </a:xfrm>
        </p:spPr>
        <p:txBody>
          <a:bodyPr/>
          <a:lstStyle/>
          <a:p>
            <a:pPr marL="0" indent="0">
              <a:buNone/>
            </a:pPr>
            <a:r>
              <a:rPr lang="en-US" dirty="0"/>
              <a:t>I Peter 4:10</a:t>
            </a:r>
          </a:p>
          <a:p>
            <a:pPr marL="0" indent="0">
              <a:buNone/>
            </a:pPr>
            <a:r>
              <a:rPr lang="en-US" dirty="0"/>
              <a:t>Like good stewards of the manifold grace of God, serve one another with whatever gift each of you has received.</a:t>
            </a:r>
          </a:p>
          <a:p>
            <a:pPr marL="0" indent="0">
              <a:buNone/>
            </a:pPr>
            <a:endParaRPr lang="en-US" dirty="0"/>
          </a:p>
        </p:txBody>
      </p:sp>
    </p:spTree>
    <p:extLst>
      <p:ext uri="{BB962C8B-B14F-4D97-AF65-F5344CB8AC3E}">
        <p14:creationId xmlns:p14="http://schemas.microsoft.com/office/powerpoint/2010/main" val="35502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1A6B-70EE-1D4F-B0EB-C31B06BEB660}"/>
              </a:ext>
            </a:extLst>
          </p:cNvPr>
          <p:cNvSpPr>
            <a:spLocks noGrp="1"/>
          </p:cNvSpPr>
          <p:nvPr>
            <p:ph type="title"/>
          </p:nvPr>
        </p:nvSpPr>
        <p:spPr/>
        <p:txBody>
          <a:bodyPr/>
          <a:lstStyle/>
          <a:p>
            <a:r>
              <a:rPr lang="en-US" dirty="0"/>
              <a:t>We are stewards</a:t>
            </a:r>
          </a:p>
        </p:txBody>
      </p:sp>
      <p:sp>
        <p:nvSpPr>
          <p:cNvPr id="3" name="Content Placeholder 2">
            <a:extLst>
              <a:ext uri="{FF2B5EF4-FFF2-40B4-BE49-F238E27FC236}">
                <a16:creationId xmlns:a16="http://schemas.microsoft.com/office/drawing/2014/main" id="{4622382C-CE78-E77E-A9E4-81E298034CE6}"/>
              </a:ext>
            </a:extLst>
          </p:cNvPr>
          <p:cNvSpPr>
            <a:spLocks noGrp="1"/>
          </p:cNvSpPr>
          <p:nvPr>
            <p:ph idx="1"/>
          </p:nvPr>
        </p:nvSpPr>
        <p:spPr/>
        <p:txBody>
          <a:bodyPr/>
          <a:lstStyle/>
          <a:p>
            <a:r>
              <a:rPr lang="en-US" dirty="0"/>
              <a:t>Manager</a:t>
            </a:r>
          </a:p>
          <a:p>
            <a:r>
              <a:rPr lang="en-US" dirty="0"/>
              <a:t>Caretaker</a:t>
            </a:r>
          </a:p>
          <a:p>
            <a:r>
              <a:rPr lang="en-US" dirty="0"/>
              <a:t>Trustee</a:t>
            </a:r>
          </a:p>
          <a:p>
            <a:r>
              <a:rPr lang="en-US" dirty="0"/>
              <a:t>Power of Attorney</a:t>
            </a:r>
          </a:p>
          <a:p>
            <a:r>
              <a:rPr lang="en-US" dirty="0"/>
              <a:t>Executor of Estate</a:t>
            </a:r>
          </a:p>
        </p:txBody>
      </p:sp>
    </p:spTree>
    <p:extLst>
      <p:ext uri="{BB962C8B-B14F-4D97-AF65-F5344CB8AC3E}">
        <p14:creationId xmlns:p14="http://schemas.microsoft.com/office/powerpoint/2010/main" val="129785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EEA7-DB76-2332-234D-64031F226441}"/>
              </a:ext>
            </a:extLst>
          </p:cNvPr>
          <p:cNvSpPr>
            <a:spLocks noGrp="1"/>
          </p:cNvSpPr>
          <p:nvPr>
            <p:ph type="title"/>
          </p:nvPr>
        </p:nvSpPr>
        <p:spPr>
          <a:xfrm>
            <a:off x="838200" y="334297"/>
            <a:ext cx="10515600" cy="1356391"/>
          </a:xfrm>
        </p:spPr>
        <p:txBody>
          <a:bodyPr>
            <a:normAutofit fontScale="90000"/>
          </a:bodyPr>
          <a:lstStyle/>
          <a:p>
            <a:br>
              <a:rPr lang="en-US" dirty="0"/>
            </a:br>
            <a:r>
              <a:rPr lang="en-US" dirty="0"/>
              <a:t>What we do with money flows from and (more importantly) impacts our faith in Jesus</a:t>
            </a:r>
            <a:br>
              <a:rPr lang="en-US" dirty="0"/>
            </a:br>
            <a:endParaRPr lang="en-US" dirty="0"/>
          </a:p>
        </p:txBody>
      </p:sp>
      <p:sp>
        <p:nvSpPr>
          <p:cNvPr id="3" name="Content Placeholder 2">
            <a:extLst>
              <a:ext uri="{FF2B5EF4-FFF2-40B4-BE49-F238E27FC236}">
                <a16:creationId xmlns:a16="http://schemas.microsoft.com/office/drawing/2014/main" id="{68B28F50-4805-2777-8C37-34D96DF6E864}"/>
              </a:ext>
            </a:extLst>
          </p:cNvPr>
          <p:cNvSpPr>
            <a:spLocks noGrp="1"/>
          </p:cNvSpPr>
          <p:nvPr>
            <p:ph idx="1"/>
          </p:nvPr>
        </p:nvSpPr>
        <p:spPr/>
        <p:txBody>
          <a:bodyPr>
            <a:normAutofit fontScale="92500" lnSpcReduction="20000"/>
          </a:bodyPr>
          <a:lstStyle/>
          <a:p>
            <a:pPr lvl="1"/>
            <a:r>
              <a:rPr lang="en-US" sz="3200" dirty="0"/>
              <a:t>“As for those who in the present age are rich, command them not to be haughty, or to set their hopes on the uncertainty of riches, but rather on God who richly provides us with everything for our enjoyment. They are to do good, to be rich in good works, generous, and ready to share, thus storing up for themselves the treasure of a good foundation for the future, so that they may take hold of the life that really is life.” 	</a:t>
            </a:r>
          </a:p>
          <a:p>
            <a:pPr marL="457200" lvl="1" indent="0">
              <a:buNone/>
            </a:pPr>
            <a:r>
              <a:rPr lang="en-US" sz="3200" dirty="0"/>
              <a:t>	-- I Timothy 6:17-19</a:t>
            </a:r>
          </a:p>
          <a:p>
            <a:pPr marL="457200" lvl="1" indent="0">
              <a:buNone/>
            </a:pPr>
            <a:endParaRPr lang="en-US" sz="3200" dirty="0"/>
          </a:p>
          <a:p>
            <a:pPr lvl="1"/>
            <a:r>
              <a:rPr lang="en-US" sz="3200" dirty="0"/>
              <a:t>“For where your treasure is, there your heart will be also.”  </a:t>
            </a:r>
          </a:p>
          <a:p>
            <a:pPr marL="457200" lvl="1" indent="0">
              <a:buNone/>
            </a:pPr>
            <a:r>
              <a:rPr lang="en-US" sz="3200" dirty="0"/>
              <a:t>	-- Luke 12:34</a:t>
            </a:r>
          </a:p>
          <a:p>
            <a:pPr marL="457200" lvl="1" indent="0">
              <a:buNone/>
            </a:pPr>
            <a:endParaRPr lang="en-US" sz="3200" dirty="0"/>
          </a:p>
          <a:p>
            <a:endParaRPr lang="en-US" dirty="0"/>
          </a:p>
        </p:txBody>
      </p:sp>
    </p:spTree>
    <p:extLst>
      <p:ext uri="{BB962C8B-B14F-4D97-AF65-F5344CB8AC3E}">
        <p14:creationId xmlns:p14="http://schemas.microsoft.com/office/powerpoint/2010/main" val="18986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34B549-6D12-A64A-9062-D3ABFB0F428E}"/>
              </a:ext>
            </a:extLst>
          </p:cNvPr>
          <p:cNvSpPr>
            <a:spLocks noGrp="1"/>
          </p:cNvSpPr>
          <p:nvPr>
            <p:ph type="ctrTitle"/>
          </p:nvPr>
        </p:nvSpPr>
        <p:spPr>
          <a:xfrm>
            <a:off x="890338" y="640080"/>
            <a:ext cx="3734014" cy="3566160"/>
          </a:xfrm>
        </p:spPr>
        <p:txBody>
          <a:bodyPr anchor="b">
            <a:normAutofit/>
          </a:bodyPr>
          <a:lstStyle/>
          <a:p>
            <a:pPr algn="l"/>
            <a:r>
              <a:rPr lang="en-US" sz="4600"/>
              <a:t>What might this mean for your congregation?</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urch with a cross on top&#10;&#10;Description automatically generated">
            <a:extLst>
              <a:ext uri="{FF2B5EF4-FFF2-40B4-BE49-F238E27FC236}">
                <a16:creationId xmlns:a16="http://schemas.microsoft.com/office/drawing/2014/main" id="{25E669BB-E235-9743-38E5-9749273F7726}"/>
              </a:ext>
            </a:extLst>
          </p:cNvPr>
          <p:cNvPicPr>
            <a:picLocks noChangeAspect="1"/>
          </p:cNvPicPr>
          <p:nvPr/>
        </p:nvPicPr>
        <p:blipFill rotWithShape="1">
          <a:blip r:embed="rId2"/>
          <a:srcRect l="10615" r="1415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5965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622F-C638-043F-64B3-C44EDBC26A03}"/>
              </a:ext>
            </a:extLst>
          </p:cNvPr>
          <p:cNvSpPr>
            <a:spLocks noGrp="1"/>
          </p:cNvSpPr>
          <p:nvPr>
            <p:ph type="title"/>
          </p:nvPr>
        </p:nvSpPr>
        <p:spPr/>
        <p:txBody>
          <a:bodyPr/>
          <a:lstStyle/>
          <a:p>
            <a:r>
              <a:rPr lang="en-US" dirty="0"/>
              <a:t>What does “stewardship” mean in your congregation?</a:t>
            </a:r>
          </a:p>
        </p:txBody>
      </p:sp>
      <p:sp>
        <p:nvSpPr>
          <p:cNvPr id="3" name="Content Placeholder 2">
            <a:extLst>
              <a:ext uri="{FF2B5EF4-FFF2-40B4-BE49-F238E27FC236}">
                <a16:creationId xmlns:a16="http://schemas.microsoft.com/office/drawing/2014/main" id="{8EFC3171-3684-6B40-5185-53A435E7555C}"/>
              </a:ext>
            </a:extLst>
          </p:cNvPr>
          <p:cNvSpPr>
            <a:spLocks noGrp="1"/>
          </p:cNvSpPr>
          <p:nvPr>
            <p:ph idx="1"/>
          </p:nvPr>
        </p:nvSpPr>
        <p:spPr/>
        <p:txBody>
          <a:bodyPr/>
          <a:lstStyle/>
          <a:p>
            <a:pPr marL="0" indent="0">
              <a:buNone/>
            </a:pPr>
            <a:r>
              <a:rPr lang="en-US" dirty="0"/>
              <a:t>For most people “stewardship” is a code word</a:t>
            </a:r>
          </a:p>
          <a:p>
            <a:r>
              <a:rPr lang="en-US" dirty="0"/>
              <a:t>For most congregation members, it is code for “What the congregation does to get some of my money out of my pocket and into the offering plate.” (and my job is to give just enough to not feel guilty)</a:t>
            </a:r>
          </a:p>
          <a:p>
            <a:r>
              <a:rPr lang="en-US" dirty="0"/>
              <a:t>For most congregation leaders, it is code for “Those things we have to do to get enough money to pay the congregation’s bills.” (and we will know how well we have done at year end when we know if we have enough money to pay all the bills) </a:t>
            </a:r>
          </a:p>
        </p:txBody>
      </p:sp>
    </p:spTree>
    <p:extLst>
      <p:ext uri="{BB962C8B-B14F-4D97-AF65-F5344CB8AC3E}">
        <p14:creationId xmlns:p14="http://schemas.microsoft.com/office/powerpoint/2010/main" val="23160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706562"/>
          </a:xfrm>
        </p:spPr>
        <p:txBody>
          <a:bodyPr>
            <a:normAutofit fontScale="90000"/>
          </a:bodyPr>
          <a:lstStyle/>
          <a:p>
            <a:r>
              <a:rPr lang="en-US" dirty="0"/>
              <a:t>The most important thing you can do in stewardship ministry is to move the money conversation…</a:t>
            </a:r>
          </a:p>
        </p:txBody>
      </p:sp>
      <p:sp>
        <p:nvSpPr>
          <p:cNvPr id="3" name="Text Placeholder 2"/>
          <p:cNvSpPr>
            <a:spLocks noGrp="1"/>
          </p:cNvSpPr>
          <p:nvPr>
            <p:ph type="body" idx="1"/>
          </p:nvPr>
        </p:nvSpPr>
        <p:spPr>
          <a:xfrm>
            <a:off x="1905000" y="3124200"/>
            <a:ext cx="3124200" cy="639762"/>
          </a:xfrm>
        </p:spPr>
        <p:txBody>
          <a:bodyPr>
            <a:normAutofit fontScale="92500" lnSpcReduction="10000"/>
          </a:bodyPr>
          <a:lstStyle/>
          <a:p>
            <a:r>
              <a:rPr lang="en-US" dirty="0"/>
              <a:t>From “Paying the Bills”	</a:t>
            </a:r>
          </a:p>
        </p:txBody>
      </p:sp>
      <p:sp>
        <p:nvSpPr>
          <p:cNvPr id="4" name="Content Placeholder 3"/>
          <p:cNvSpPr>
            <a:spLocks noGrp="1"/>
          </p:cNvSpPr>
          <p:nvPr>
            <p:ph sz="half" idx="2"/>
          </p:nvPr>
        </p:nvSpPr>
        <p:spPr>
          <a:xfrm>
            <a:off x="1905000" y="4572001"/>
            <a:ext cx="4040188" cy="1554163"/>
          </a:xfrm>
        </p:spPr>
        <p:txBody>
          <a:bodyPr/>
          <a:lstStyle/>
          <a:p>
            <a:endParaRPr lang="en-US" dirty="0"/>
          </a:p>
        </p:txBody>
      </p:sp>
      <p:sp>
        <p:nvSpPr>
          <p:cNvPr id="5" name="Text Placeholder 4"/>
          <p:cNvSpPr>
            <a:spLocks noGrp="1"/>
          </p:cNvSpPr>
          <p:nvPr>
            <p:ph type="body" sz="quarter" idx="3"/>
          </p:nvPr>
        </p:nvSpPr>
        <p:spPr>
          <a:xfrm>
            <a:off x="6400801" y="3048000"/>
            <a:ext cx="3736975" cy="1055688"/>
          </a:xfrm>
        </p:spPr>
        <p:txBody>
          <a:bodyPr>
            <a:noAutofit/>
          </a:bodyPr>
          <a:lstStyle/>
          <a:p>
            <a:r>
              <a:rPr lang="en-US" dirty="0"/>
              <a:t>To helping people connect faith and finances in their lives.</a:t>
            </a:r>
          </a:p>
        </p:txBody>
      </p:sp>
      <p:sp>
        <p:nvSpPr>
          <p:cNvPr id="6" name="Content Placeholder 5"/>
          <p:cNvSpPr>
            <a:spLocks noGrp="1"/>
          </p:cNvSpPr>
          <p:nvPr>
            <p:ph sz="quarter" idx="4"/>
          </p:nvPr>
        </p:nvSpPr>
        <p:spPr>
          <a:xfrm>
            <a:off x="6169026" y="4724400"/>
            <a:ext cx="4041775" cy="1401763"/>
          </a:xfrm>
        </p:spPr>
        <p:txBody>
          <a:bodyPr/>
          <a:lstStyle/>
          <a:p>
            <a:endParaRPr lang="en-US" dirty="0"/>
          </a:p>
        </p:txBody>
      </p:sp>
      <p:sp>
        <p:nvSpPr>
          <p:cNvPr id="7" name="TextBox 6"/>
          <p:cNvSpPr txBox="1"/>
          <p:nvPr/>
        </p:nvSpPr>
        <p:spPr>
          <a:xfrm>
            <a:off x="5105401" y="3124200"/>
            <a:ext cx="939799" cy="707886"/>
          </a:xfrm>
          <a:prstGeom prst="rect">
            <a:avLst/>
          </a:prstGeom>
          <a:noFill/>
        </p:spPr>
        <p:txBody>
          <a:bodyPr wrap="square" rtlCol="0">
            <a:spAutoFit/>
          </a:bodyPr>
          <a:lstStyle/>
          <a:p>
            <a:r>
              <a:rPr lang="en-US" sz="4000" dirty="0">
                <a:sym typeface="Wingdings" panose="05000000000000000000" pitchFamily="2" charset="2"/>
              </a:rPr>
              <a:t></a:t>
            </a:r>
            <a:endParaRPr lang="en-US" sz="4000" dirty="0"/>
          </a:p>
        </p:txBody>
      </p:sp>
    </p:spTree>
    <p:extLst>
      <p:ext uri="{BB962C8B-B14F-4D97-AF65-F5344CB8AC3E}">
        <p14:creationId xmlns:p14="http://schemas.microsoft.com/office/powerpoint/2010/main" val="37489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6B83-9B5F-BBD6-A873-0BB41D29CEF7}"/>
              </a:ext>
            </a:extLst>
          </p:cNvPr>
          <p:cNvSpPr>
            <a:spLocks noGrp="1"/>
          </p:cNvSpPr>
          <p:nvPr>
            <p:ph type="title"/>
          </p:nvPr>
        </p:nvSpPr>
        <p:spPr/>
        <p:txBody>
          <a:bodyPr/>
          <a:lstStyle/>
          <a:p>
            <a:r>
              <a:rPr lang="en-US" dirty="0"/>
              <a:t>How is money talked about in your congregation?</a:t>
            </a:r>
          </a:p>
        </p:txBody>
      </p:sp>
      <p:sp>
        <p:nvSpPr>
          <p:cNvPr id="3" name="Content Placeholder 2">
            <a:extLst>
              <a:ext uri="{FF2B5EF4-FFF2-40B4-BE49-F238E27FC236}">
                <a16:creationId xmlns:a16="http://schemas.microsoft.com/office/drawing/2014/main" id="{FD38DDDA-72E5-45AC-B707-686172AD890D}"/>
              </a:ext>
            </a:extLst>
          </p:cNvPr>
          <p:cNvSpPr>
            <a:spLocks noGrp="1"/>
          </p:cNvSpPr>
          <p:nvPr>
            <p:ph idx="1"/>
          </p:nvPr>
        </p:nvSpPr>
        <p:spPr/>
        <p:txBody>
          <a:bodyPr/>
          <a:lstStyle/>
          <a:p>
            <a:r>
              <a:rPr lang="en-US" dirty="0"/>
              <a:t>It isn’t</a:t>
            </a:r>
          </a:p>
          <a:p>
            <a:r>
              <a:rPr lang="en-US" dirty="0"/>
              <a:t>Only when we need some</a:t>
            </a:r>
          </a:p>
          <a:p>
            <a:r>
              <a:rPr lang="en-US" dirty="0"/>
              <a:t>As a part of the discipleship of each person</a:t>
            </a:r>
          </a:p>
        </p:txBody>
      </p:sp>
    </p:spTree>
    <p:extLst>
      <p:ext uri="{BB962C8B-B14F-4D97-AF65-F5344CB8AC3E}">
        <p14:creationId xmlns:p14="http://schemas.microsoft.com/office/powerpoint/2010/main" val="8312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 is vital that churches talk about money</a:t>
            </a:r>
          </a:p>
        </p:txBody>
      </p:sp>
      <p:sp>
        <p:nvSpPr>
          <p:cNvPr id="3" name="Content Placeholder 2"/>
          <p:cNvSpPr>
            <a:spLocks noGrp="1"/>
          </p:cNvSpPr>
          <p:nvPr>
            <p:ph sz="half" idx="1"/>
          </p:nvPr>
        </p:nvSpPr>
        <p:spPr/>
        <p:txBody>
          <a:bodyPr/>
          <a:lstStyle/>
          <a:p>
            <a:pPr marL="0" indent="0">
              <a:buNone/>
            </a:pPr>
            <a:r>
              <a:rPr lang="en-US" dirty="0"/>
              <a:t>When you aren’t asking for any.</a:t>
            </a:r>
          </a:p>
        </p:txBody>
      </p:sp>
      <p:sp>
        <p:nvSpPr>
          <p:cNvPr id="4" name="Content Placeholder 3"/>
          <p:cNvSpPr>
            <a:spLocks noGrp="1"/>
          </p:cNvSpPr>
          <p:nvPr>
            <p:ph sz="half" idx="2"/>
          </p:nvPr>
        </p:nvSpPr>
        <p:spPr/>
        <p:txBody>
          <a:bodyPr/>
          <a:lstStyle/>
          <a:p>
            <a:pPr marL="0" indent="0">
              <a:buNone/>
            </a:pPr>
            <a:r>
              <a:rPr lang="en-US" dirty="0"/>
              <a:t>When you are inviting people to generous giving to support the congregation’s ministry.</a:t>
            </a:r>
          </a:p>
        </p:txBody>
      </p:sp>
    </p:spTree>
    <p:extLst>
      <p:ext uri="{BB962C8B-B14F-4D97-AF65-F5344CB8AC3E}">
        <p14:creationId xmlns:p14="http://schemas.microsoft.com/office/powerpoint/2010/main" val="10045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Talking about money when you aren’t asking for any</a:t>
            </a:r>
          </a:p>
        </p:txBody>
      </p:sp>
      <p:sp>
        <p:nvSpPr>
          <p:cNvPr id="3" name="Content Placeholder 2"/>
          <p:cNvSpPr>
            <a:spLocks noGrp="1"/>
          </p:cNvSpPr>
          <p:nvPr>
            <p:ph idx="1"/>
          </p:nvPr>
        </p:nvSpPr>
        <p:spPr/>
        <p:txBody>
          <a:bodyPr/>
          <a:lstStyle/>
          <a:p>
            <a:pPr marL="0" lvl="1" indent="0">
              <a:buNone/>
            </a:pPr>
            <a:r>
              <a:rPr lang="en-US" dirty="0"/>
              <a:t>“Here is what we say through our stewardship practices: 10% belongs to God; the rest belongs to you. Give that 10% to the church, which will use it for God’s purposes.  The other 90%?  Do whatever you want with it.”  - Rolf Jacobson</a:t>
            </a:r>
          </a:p>
          <a:p>
            <a:pPr marL="0" indent="0">
              <a:buNone/>
            </a:pPr>
            <a:endParaRPr lang="en-US" dirty="0"/>
          </a:p>
        </p:txBody>
      </p:sp>
    </p:spTree>
    <p:extLst>
      <p:ext uri="{BB962C8B-B14F-4D97-AF65-F5344CB8AC3E}">
        <p14:creationId xmlns:p14="http://schemas.microsoft.com/office/powerpoint/2010/main" val="3355727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762001"/>
            <a:ext cx="8839200" cy="584775"/>
          </a:xfrm>
          <a:prstGeom prst="rect">
            <a:avLst/>
          </a:prstGeom>
        </p:spPr>
        <p:txBody>
          <a:bodyPr wrap="square">
            <a:spAutoFit/>
          </a:bodyPr>
          <a:lstStyle/>
          <a:p>
            <a:r>
              <a:rPr lang="en-US" sz="3200" dirty="0"/>
              <a:t>Talking about money when you aren’t asking for any</a:t>
            </a:r>
          </a:p>
        </p:txBody>
      </p:sp>
      <p:graphicFrame>
        <p:nvGraphicFramePr>
          <p:cNvPr id="3" name="Chart 2"/>
          <p:cNvGraphicFramePr/>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996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0130-4194-29D1-48A1-40956488F527}"/>
              </a:ext>
            </a:extLst>
          </p:cNvPr>
          <p:cNvSpPr>
            <a:spLocks noGrp="1"/>
          </p:cNvSpPr>
          <p:nvPr>
            <p:ph type="title"/>
          </p:nvPr>
        </p:nvSpPr>
        <p:spPr/>
        <p:txBody>
          <a:bodyPr/>
          <a:lstStyle/>
          <a:p>
            <a:r>
              <a:rPr lang="en-US"/>
              <a:t>Overview of the Day and the Important Things</a:t>
            </a:r>
            <a:endParaRPr lang="en-US" dirty="0"/>
          </a:p>
        </p:txBody>
      </p:sp>
      <p:graphicFrame>
        <p:nvGraphicFramePr>
          <p:cNvPr id="10" name="Content Placeholder 2">
            <a:extLst>
              <a:ext uri="{FF2B5EF4-FFF2-40B4-BE49-F238E27FC236}">
                <a16:creationId xmlns:a16="http://schemas.microsoft.com/office/drawing/2014/main" id="{1BFE1A3B-B107-48FC-CFDC-8D7D5BE934FA}"/>
              </a:ext>
            </a:extLst>
          </p:cNvPr>
          <p:cNvGraphicFramePr>
            <a:graphicFrameLocks noGrp="1"/>
          </p:cNvGraphicFramePr>
          <p:nvPr>
            <p:ph sz="half" idx="1"/>
            <p:extLst>
              <p:ext uri="{D42A27DB-BD31-4B8C-83A1-F6EECF244321}">
                <p14:modId xmlns:p14="http://schemas.microsoft.com/office/powerpoint/2010/main" val="979590078"/>
              </p:ext>
            </p:extLst>
          </p:nvPr>
        </p:nvGraphicFramePr>
        <p:xfrm>
          <a:off x="571499" y="1271588"/>
          <a:ext cx="5815013" cy="5221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highway with cars on it&#10;&#10;Description automatically generated">
            <a:extLst>
              <a:ext uri="{FF2B5EF4-FFF2-40B4-BE49-F238E27FC236}">
                <a16:creationId xmlns:a16="http://schemas.microsoft.com/office/drawing/2014/main" id="{CC339303-ECD9-8236-C50F-F50E2DE719C3}"/>
              </a:ext>
            </a:extLst>
          </p:cNvPr>
          <p:cNvPicPr>
            <a:picLocks noGrp="1" noChangeAspect="1"/>
          </p:cNvPicPr>
          <p:nvPr>
            <p:ph sz="half" idx="2"/>
          </p:nvPr>
        </p:nvPicPr>
        <p:blipFill>
          <a:blip r:embed="rId7"/>
          <a:stretch>
            <a:fillRect/>
          </a:stretch>
        </p:blipFill>
        <p:spPr>
          <a:xfrm>
            <a:off x="6729412" y="1825625"/>
            <a:ext cx="5181600" cy="3886200"/>
          </a:xfrm>
        </p:spPr>
      </p:pic>
    </p:spTree>
    <p:extLst>
      <p:ext uri="{BB962C8B-B14F-4D97-AF65-F5344CB8AC3E}">
        <p14:creationId xmlns:p14="http://schemas.microsoft.com/office/powerpoint/2010/main" val="952622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762001"/>
            <a:ext cx="8839200" cy="584775"/>
          </a:xfrm>
          <a:prstGeom prst="rect">
            <a:avLst/>
          </a:prstGeom>
        </p:spPr>
        <p:txBody>
          <a:bodyPr wrap="square">
            <a:spAutoFit/>
          </a:bodyPr>
          <a:lstStyle/>
          <a:p>
            <a:r>
              <a:rPr lang="en-US" sz="3200" dirty="0"/>
              <a:t>Talking about money when you aren’t asking for any</a:t>
            </a:r>
          </a:p>
        </p:txBody>
      </p:sp>
      <p:graphicFrame>
        <p:nvGraphicFramePr>
          <p:cNvPr id="3" name="Chart 2"/>
          <p:cNvGraphicFramePr/>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5072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762001"/>
            <a:ext cx="8839200" cy="584775"/>
          </a:xfrm>
          <a:prstGeom prst="rect">
            <a:avLst/>
          </a:prstGeom>
        </p:spPr>
        <p:txBody>
          <a:bodyPr wrap="square">
            <a:spAutoFit/>
          </a:bodyPr>
          <a:lstStyle/>
          <a:p>
            <a:r>
              <a:rPr lang="en-US" sz="3200" dirty="0"/>
              <a:t>Talking about money when you aren’t asking for any</a:t>
            </a:r>
          </a:p>
        </p:txBody>
      </p:sp>
      <p:graphicFrame>
        <p:nvGraphicFramePr>
          <p:cNvPr id="3" name="Chart 2"/>
          <p:cNvGraphicFramePr/>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2688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Talking about money when you aren’t asking for any</a:t>
            </a:r>
          </a:p>
        </p:txBody>
      </p:sp>
      <p:sp>
        <p:nvSpPr>
          <p:cNvPr id="3" name="Content Placeholder 2"/>
          <p:cNvSpPr>
            <a:spLocks noGrp="1"/>
          </p:cNvSpPr>
          <p:nvPr>
            <p:ph idx="1"/>
          </p:nvPr>
        </p:nvSpPr>
        <p:spPr/>
        <p:txBody>
          <a:bodyPr/>
          <a:lstStyle/>
          <a:p>
            <a:pPr marL="0" indent="0">
              <a:buNone/>
            </a:pPr>
            <a:r>
              <a:rPr lang="en-US" dirty="0"/>
              <a:t>Emphasize “holistic” stewardship</a:t>
            </a:r>
          </a:p>
          <a:p>
            <a:r>
              <a:rPr lang="en-US" dirty="0"/>
              <a:t>Stewardship is not just about what you give away. All of life belongs to God, and how you use all of it is part of your relationship with your Lord</a:t>
            </a:r>
          </a:p>
          <a:p>
            <a:r>
              <a:rPr lang="en-US" dirty="0"/>
              <a:t>“Time, talent, treasure”</a:t>
            </a:r>
          </a:p>
          <a:p>
            <a:pPr lvl="1"/>
            <a:r>
              <a:rPr lang="en-US" dirty="0"/>
              <a:t>All three, not pick one</a:t>
            </a:r>
          </a:p>
          <a:p>
            <a:pPr lvl="1"/>
            <a:r>
              <a:rPr lang="en-US" dirty="0"/>
              <a:t>“Be most generous with the one I have the least of”</a:t>
            </a:r>
          </a:p>
          <a:p>
            <a:pPr lvl="1"/>
            <a:r>
              <a:rPr lang="en-US" dirty="0"/>
              <a:t>“Volunteering” becomes “Ministry”</a:t>
            </a:r>
          </a:p>
          <a:p>
            <a:pPr marL="0" indent="0">
              <a:buNone/>
            </a:pPr>
            <a:endParaRPr lang="en-US" dirty="0"/>
          </a:p>
        </p:txBody>
      </p:sp>
    </p:spTree>
    <p:extLst>
      <p:ext uri="{BB962C8B-B14F-4D97-AF65-F5344CB8AC3E}">
        <p14:creationId xmlns:p14="http://schemas.microsoft.com/office/powerpoint/2010/main" val="37925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Talking about money when you aren’t asking for any</a:t>
            </a:r>
          </a:p>
        </p:txBody>
      </p:sp>
      <p:sp>
        <p:nvSpPr>
          <p:cNvPr id="3" name="Content Placeholder 2"/>
          <p:cNvSpPr>
            <a:spLocks noGrp="1"/>
          </p:cNvSpPr>
          <p:nvPr>
            <p:ph idx="1"/>
          </p:nvPr>
        </p:nvSpPr>
        <p:spPr/>
        <p:txBody>
          <a:bodyPr>
            <a:normAutofit/>
          </a:bodyPr>
          <a:lstStyle/>
          <a:p>
            <a:r>
              <a:rPr lang="en-US" dirty="0"/>
              <a:t>Name that this is what you are doing, then don’t dare ask for any</a:t>
            </a:r>
          </a:p>
          <a:p>
            <a:r>
              <a:rPr lang="en-US" dirty="0"/>
              <a:t>Sermons</a:t>
            </a:r>
          </a:p>
          <a:p>
            <a:pPr lvl="1"/>
            <a:r>
              <a:rPr lang="en-US" dirty="0"/>
              <a:t>When the assigned text presents opportunities</a:t>
            </a:r>
          </a:p>
          <a:p>
            <a:pPr lvl="1"/>
            <a:r>
              <a:rPr lang="en-US" dirty="0"/>
              <a:t>A sermon series on faith and finances</a:t>
            </a:r>
          </a:p>
          <a:p>
            <a:r>
              <a:rPr lang="en-US" dirty="0"/>
              <a:t>Adult education opportunities/Book discussion</a:t>
            </a:r>
          </a:p>
          <a:p>
            <a:pPr lvl="1"/>
            <a:r>
              <a:rPr lang="en-US" i="1" dirty="0"/>
              <a:t>Enough</a:t>
            </a:r>
            <a:r>
              <a:rPr lang="en-US" dirty="0"/>
              <a:t> by Adam Hamilton</a:t>
            </a:r>
          </a:p>
          <a:p>
            <a:pPr lvl="1"/>
            <a:r>
              <a:rPr lang="en-US" i="1" dirty="0"/>
              <a:t>Reflections on Faith and Finances </a:t>
            </a:r>
            <a:r>
              <a:rPr lang="en-US" dirty="0"/>
              <a:t>by Charles Lane</a:t>
            </a:r>
          </a:p>
          <a:p>
            <a:r>
              <a:rPr lang="en-US" dirty="0"/>
              <a:t>People are looking for help with finances and with faith – find appropriate resources</a:t>
            </a:r>
          </a:p>
          <a:p>
            <a:pPr marL="0" indent="0">
              <a:buNone/>
            </a:pPr>
            <a:endParaRPr lang="en-US" dirty="0"/>
          </a:p>
        </p:txBody>
      </p:sp>
    </p:spTree>
    <p:extLst>
      <p:ext uri="{BB962C8B-B14F-4D97-AF65-F5344CB8AC3E}">
        <p14:creationId xmlns:p14="http://schemas.microsoft.com/office/powerpoint/2010/main" val="7061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1301-0D06-B034-CB89-7D396E39F5FB}"/>
              </a:ext>
            </a:extLst>
          </p:cNvPr>
          <p:cNvSpPr>
            <a:spLocks noGrp="1"/>
          </p:cNvSpPr>
          <p:nvPr>
            <p:ph type="title"/>
          </p:nvPr>
        </p:nvSpPr>
        <p:spPr/>
        <p:txBody>
          <a:bodyPr/>
          <a:lstStyle/>
          <a:p>
            <a:pPr algn="ctr"/>
            <a:r>
              <a:rPr lang="en-US" dirty="0"/>
              <a:t>The Stewardship Triangle</a:t>
            </a:r>
          </a:p>
        </p:txBody>
      </p:sp>
      <p:sp>
        <p:nvSpPr>
          <p:cNvPr id="3" name="Content Placeholder 2">
            <a:extLst>
              <a:ext uri="{FF2B5EF4-FFF2-40B4-BE49-F238E27FC236}">
                <a16:creationId xmlns:a16="http://schemas.microsoft.com/office/drawing/2014/main" id="{0887FFDC-7A06-3837-C06C-1FC835E3C3A0}"/>
              </a:ext>
            </a:extLst>
          </p:cNvPr>
          <p:cNvSpPr>
            <a:spLocks noGrp="1"/>
          </p:cNvSpPr>
          <p:nvPr>
            <p:ph idx="1"/>
          </p:nvPr>
        </p:nvSpPr>
        <p:spPr/>
        <p:txBody>
          <a:bodyPr>
            <a:normAutofit/>
          </a:bodyPr>
          <a:lstStyle/>
          <a:p>
            <a:pPr marL="0" indent="0">
              <a:buNone/>
            </a:pPr>
            <a:r>
              <a:rPr lang="en-US" dirty="0"/>
              <a:t>				     God’s Provision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Time, Talents,					Congregation’s </a:t>
            </a:r>
          </a:p>
          <a:p>
            <a:pPr marL="0" indent="0">
              <a:buNone/>
            </a:pPr>
            <a:r>
              <a:rPr lang="en-US" dirty="0"/>
              <a:t>	     Treasure						       Ministry</a:t>
            </a:r>
          </a:p>
        </p:txBody>
      </p:sp>
      <p:cxnSp>
        <p:nvCxnSpPr>
          <p:cNvPr id="5" name="Straight Connector 4">
            <a:extLst>
              <a:ext uri="{FF2B5EF4-FFF2-40B4-BE49-F238E27FC236}">
                <a16:creationId xmlns:a16="http://schemas.microsoft.com/office/drawing/2014/main" id="{BB2AF0A7-A6B1-9681-77DB-EB8383945935}"/>
              </a:ext>
            </a:extLst>
          </p:cNvPr>
          <p:cNvCxnSpPr/>
          <p:nvPr/>
        </p:nvCxnSpPr>
        <p:spPr>
          <a:xfrm flipH="1">
            <a:off x="2910348" y="2261419"/>
            <a:ext cx="2625213" cy="2703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E15C3F-BF94-C0AC-59AA-760F39EEB24B}"/>
              </a:ext>
            </a:extLst>
          </p:cNvPr>
          <p:cNvCxnSpPr/>
          <p:nvPr/>
        </p:nvCxnSpPr>
        <p:spPr>
          <a:xfrm>
            <a:off x="3903406" y="5368413"/>
            <a:ext cx="44835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81DA079-8528-6183-6EB3-19CE86D14B3F}"/>
              </a:ext>
            </a:extLst>
          </p:cNvPr>
          <p:cNvCxnSpPr/>
          <p:nvPr/>
        </p:nvCxnSpPr>
        <p:spPr>
          <a:xfrm>
            <a:off x="6263148" y="2261419"/>
            <a:ext cx="2821858" cy="27038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615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4EA59-6C7F-27ED-EAFF-55DFAF161436}"/>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kern="1200" dirty="0">
                <a:solidFill>
                  <a:schemeClr val="tx1"/>
                </a:solidFill>
                <a:latin typeface="+mj-lt"/>
                <a:ea typeface="+mj-ea"/>
                <a:cs typeface="+mj-cs"/>
              </a:rPr>
              <a:t>Stewardship is about all of life!</a:t>
            </a:r>
          </a:p>
        </p:txBody>
      </p:sp>
      <p:sp>
        <p:nvSpPr>
          <p:cNvPr id="5" name="Content Placeholder 4">
            <a:extLst>
              <a:ext uri="{FF2B5EF4-FFF2-40B4-BE49-F238E27FC236}">
                <a16:creationId xmlns:a16="http://schemas.microsoft.com/office/drawing/2014/main" id="{751FF0E1-4C5C-EBF4-A4E0-6CCD981BC798}"/>
              </a:ext>
            </a:extLst>
          </p:cNvPr>
          <p:cNvSpPr>
            <a:spLocks noGrp="1"/>
          </p:cNvSpPr>
          <p:nvPr>
            <p:ph sz="half" idx="2"/>
          </p:nvPr>
        </p:nvSpPr>
        <p:spPr>
          <a:xfrm>
            <a:off x="971368" y="2711395"/>
            <a:ext cx="4114801" cy="3465568"/>
          </a:xfrm>
        </p:spPr>
        <p:txBody>
          <a:bodyPr vert="horz" lIns="91440" tIns="45720" rIns="91440" bIns="45720" rtlCol="0">
            <a:normAutofit lnSpcReduction="10000"/>
          </a:bodyPr>
          <a:lstStyle/>
          <a:p>
            <a:r>
              <a:rPr lang="en-US" sz="2400" dirty="0"/>
              <a:t>Holistic</a:t>
            </a:r>
          </a:p>
          <a:p>
            <a:r>
              <a:rPr lang="en-US" sz="2400" dirty="0"/>
              <a:t>Continuous conversation</a:t>
            </a:r>
          </a:p>
          <a:p>
            <a:r>
              <a:rPr lang="en-US" sz="2400" dirty="0"/>
              <a:t>Intersections of vocations</a:t>
            </a:r>
          </a:p>
          <a:p>
            <a:r>
              <a:rPr lang="en-US" sz="2400" dirty="0"/>
              <a:t>Time</a:t>
            </a:r>
          </a:p>
          <a:p>
            <a:r>
              <a:rPr lang="en-US" sz="2400" dirty="0"/>
              <a:t>Faith in daily life</a:t>
            </a:r>
          </a:p>
          <a:p>
            <a:r>
              <a:rPr lang="en-US" sz="2400" dirty="0"/>
              <a:t>Hope and the future- practicing what we preach</a:t>
            </a:r>
          </a:p>
          <a:p>
            <a:r>
              <a:rPr lang="en-US" sz="2400" dirty="0"/>
              <a:t>A story from a younger dad</a:t>
            </a:r>
          </a:p>
        </p:txBody>
      </p:sp>
      <p:pic>
        <p:nvPicPr>
          <p:cNvPr id="7" name="Content Placeholder 6" descr="A group of kids running on grass&#10;&#10;Description automatically generated">
            <a:extLst>
              <a:ext uri="{FF2B5EF4-FFF2-40B4-BE49-F238E27FC236}">
                <a16:creationId xmlns:a16="http://schemas.microsoft.com/office/drawing/2014/main" id="{9F53C438-7421-DF50-F820-4D32AEA2F993}"/>
              </a:ext>
            </a:extLst>
          </p:cNvPr>
          <p:cNvPicPr>
            <a:picLocks noGrp="1" noChangeAspect="1"/>
          </p:cNvPicPr>
          <p:nvPr>
            <p:ph sz="half" idx="1"/>
          </p:nvPr>
        </p:nvPicPr>
        <p:blipFill rotWithShape="1">
          <a:blip r:embed="rId2"/>
          <a:srcRect t="11600" r="-1" b="24833"/>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oung child sitting at a table drawing&#10;&#10;Description automatically generated">
            <a:extLst>
              <a:ext uri="{FF2B5EF4-FFF2-40B4-BE49-F238E27FC236}">
                <a16:creationId xmlns:a16="http://schemas.microsoft.com/office/drawing/2014/main" id="{88BC8824-DFC3-89AB-CA73-482BC2C462E3}"/>
              </a:ext>
            </a:extLst>
          </p:cNvPr>
          <p:cNvPicPr>
            <a:picLocks noChangeAspect="1"/>
          </p:cNvPicPr>
          <p:nvPr/>
        </p:nvPicPr>
        <p:blipFill rotWithShape="1">
          <a:blip r:embed="rId3"/>
          <a:srcRect r="1" b="2461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1" name="Picture 10" descr="A person and person smiling at the camera&#10;&#10;Description automatically generated">
            <a:extLst>
              <a:ext uri="{FF2B5EF4-FFF2-40B4-BE49-F238E27FC236}">
                <a16:creationId xmlns:a16="http://schemas.microsoft.com/office/drawing/2014/main" id="{ABC58FDA-91E2-C839-2E2C-E437EA2AC30D}"/>
              </a:ext>
            </a:extLst>
          </p:cNvPr>
          <p:cNvPicPr>
            <a:picLocks noChangeAspect="1"/>
          </p:cNvPicPr>
          <p:nvPr/>
        </p:nvPicPr>
        <p:blipFill rotWithShape="1">
          <a:blip r:embed="rId4"/>
          <a:srcRect t="29607" r="-2" b="12478"/>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17844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itting at tables&#10;&#10;Description automatically generated">
            <a:extLst>
              <a:ext uri="{FF2B5EF4-FFF2-40B4-BE49-F238E27FC236}">
                <a16:creationId xmlns:a16="http://schemas.microsoft.com/office/drawing/2014/main" id="{07FF602B-E9C8-2663-9DDB-2177DF598754}"/>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080FF7-9424-CB89-EDFD-BF28BCECE2B6}"/>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What does a stewardship leader look like…</a:t>
            </a:r>
          </a:p>
        </p:txBody>
      </p:sp>
      <p:sp>
        <p:nvSpPr>
          <p:cNvPr id="3" name="Content Placeholder 2">
            <a:extLst>
              <a:ext uri="{FF2B5EF4-FFF2-40B4-BE49-F238E27FC236}">
                <a16:creationId xmlns:a16="http://schemas.microsoft.com/office/drawing/2014/main" id="{F54C0618-D5A0-EDB7-581E-CAF127B5A68B}"/>
              </a:ext>
            </a:extLst>
          </p:cNvPr>
          <p:cNvSpPr>
            <a:spLocks noGrp="1"/>
          </p:cNvSpPr>
          <p:nvPr>
            <p:ph sz="half" idx="1"/>
          </p:nvPr>
        </p:nvSpPr>
        <p:spPr>
          <a:xfrm>
            <a:off x="457200" y="2434201"/>
            <a:ext cx="4429125" cy="4058674"/>
          </a:xfrm>
        </p:spPr>
        <p:txBody>
          <a:bodyPr vert="horz" lIns="91440" tIns="45720" rIns="91440" bIns="45720" rtlCol="0">
            <a:normAutofit lnSpcReduction="10000"/>
          </a:bodyPr>
          <a:lstStyle/>
          <a:p>
            <a:r>
              <a:rPr lang="en-US" sz="2000" dirty="0"/>
              <a:t>Especially one who isn’t a pastor/pastoral leader</a:t>
            </a:r>
          </a:p>
          <a:p>
            <a:r>
              <a:rPr lang="en-US" sz="2000" dirty="0"/>
              <a:t>Showing up</a:t>
            </a:r>
          </a:p>
          <a:p>
            <a:r>
              <a:rPr lang="en-US" sz="2000" dirty="0"/>
              <a:t>Presence</a:t>
            </a:r>
          </a:p>
          <a:p>
            <a:r>
              <a:rPr lang="en-US" sz="2000" dirty="0"/>
              <a:t>Practicing what we preach</a:t>
            </a:r>
          </a:p>
          <a:p>
            <a:r>
              <a:rPr lang="en-US" sz="2000" dirty="0"/>
              <a:t>Invitation</a:t>
            </a:r>
          </a:p>
          <a:p>
            <a:r>
              <a:rPr lang="en-US" sz="2000" dirty="0"/>
              <a:t>Curiosity</a:t>
            </a:r>
          </a:p>
          <a:p>
            <a:r>
              <a:rPr lang="en-US" sz="2000" dirty="0"/>
              <a:t>Wonder</a:t>
            </a:r>
          </a:p>
          <a:p>
            <a:r>
              <a:rPr lang="en-US" sz="2000" dirty="0"/>
              <a:t>Distinctions about stewardship as holistic, and not just “fundraising” </a:t>
            </a:r>
          </a:p>
          <a:p>
            <a:r>
              <a:rPr lang="en-US" sz="2000" dirty="0"/>
              <a:t>Ideas year-round</a:t>
            </a:r>
          </a:p>
          <a:p>
            <a:endParaRPr lang="en-US" sz="2000" dirty="0"/>
          </a:p>
        </p:txBody>
      </p:sp>
    </p:spTree>
    <p:extLst>
      <p:ext uri="{BB962C8B-B14F-4D97-AF65-F5344CB8AC3E}">
        <p14:creationId xmlns:p14="http://schemas.microsoft.com/office/powerpoint/2010/main" val="2725517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561363-A45A-88AD-2569-7D4B0235D43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3700"/>
              <a:t>How has Covid changed your congregation’s stewardship ministry?</a:t>
            </a:r>
          </a:p>
        </p:txBody>
      </p:sp>
      <p:sp>
        <p:nvSpPr>
          <p:cNvPr id="17" name="Rectangle 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erson in a white robe&#10;&#10;Description automatically generated">
            <a:extLst>
              <a:ext uri="{FF2B5EF4-FFF2-40B4-BE49-F238E27FC236}">
                <a16:creationId xmlns:a16="http://schemas.microsoft.com/office/drawing/2014/main" id="{2FE4251E-0866-5D7B-967A-29D36DB337ED}"/>
              </a:ext>
            </a:extLst>
          </p:cNvPr>
          <p:cNvPicPr>
            <a:picLocks noGrp="1" noChangeAspect="1"/>
          </p:cNvPicPr>
          <p:nvPr>
            <p:ph sz="half" idx="2"/>
          </p:nvPr>
        </p:nvPicPr>
        <p:blipFill rotWithShape="1">
          <a:blip r:embed="rId2"/>
          <a:srcRect l="7270" r="3" b="3"/>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F822DB2F-CFD0-7CEC-1003-B3C78215BE21}"/>
              </a:ext>
            </a:extLst>
          </p:cNvPr>
          <p:cNvSpPr>
            <a:spLocks noGrp="1"/>
          </p:cNvSpPr>
          <p:nvPr>
            <p:ph sz="half" idx="1"/>
          </p:nvPr>
        </p:nvSpPr>
        <p:spPr>
          <a:xfrm>
            <a:off x="7411453" y="2478024"/>
            <a:ext cx="3872243" cy="3694176"/>
          </a:xfrm>
        </p:spPr>
        <p:txBody>
          <a:bodyPr vert="horz" lIns="91440" tIns="45720" rIns="91440" bIns="45720" rtlCol="0" anchor="ctr">
            <a:normAutofit/>
          </a:bodyPr>
          <a:lstStyle/>
          <a:p>
            <a:r>
              <a:rPr lang="en-US" dirty="0"/>
              <a:t>Some observations of what we have seen…</a:t>
            </a:r>
          </a:p>
          <a:p>
            <a:pPr lvl="1"/>
            <a:r>
              <a:rPr lang="en-US" dirty="0"/>
              <a:t>Disaster response too</a:t>
            </a:r>
          </a:p>
          <a:p>
            <a:r>
              <a:rPr lang="en-US" dirty="0"/>
              <a:t>What have you experienced?</a:t>
            </a:r>
          </a:p>
          <a:p>
            <a:r>
              <a:rPr lang="en-US" dirty="0"/>
              <a:t>How have you adapted?</a:t>
            </a:r>
          </a:p>
        </p:txBody>
      </p:sp>
    </p:spTree>
    <p:extLst>
      <p:ext uri="{BB962C8B-B14F-4D97-AF65-F5344CB8AC3E}">
        <p14:creationId xmlns:p14="http://schemas.microsoft.com/office/powerpoint/2010/main" val="1940852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3F918-5A07-E85B-728C-671DA527B93C}"/>
              </a:ext>
            </a:extLst>
          </p:cNvPr>
          <p:cNvSpPr>
            <a:spLocks noGrp="1"/>
          </p:cNvSpPr>
          <p:nvPr>
            <p:ph type="title"/>
          </p:nvPr>
        </p:nvSpPr>
        <p:spPr>
          <a:xfrm>
            <a:off x="761803" y="350196"/>
            <a:ext cx="4646904" cy="1624520"/>
          </a:xfrm>
        </p:spPr>
        <p:txBody>
          <a:bodyPr anchor="ctr">
            <a:normAutofit/>
          </a:bodyPr>
          <a:lstStyle/>
          <a:p>
            <a:r>
              <a:rPr lang="en-US" sz="4000" dirty="0"/>
              <a:t>Lunch Prayer- </a:t>
            </a:r>
            <a:br>
              <a:rPr lang="en-US" sz="4000" dirty="0"/>
            </a:br>
            <a:r>
              <a:rPr lang="en-US" sz="4000" dirty="0"/>
              <a:t>Let’s sing!</a:t>
            </a:r>
          </a:p>
        </p:txBody>
      </p:sp>
      <p:sp>
        <p:nvSpPr>
          <p:cNvPr id="5" name="Content Placeholder 4">
            <a:extLst>
              <a:ext uri="{FF2B5EF4-FFF2-40B4-BE49-F238E27FC236}">
                <a16:creationId xmlns:a16="http://schemas.microsoft.com/office/drawing/2014/main" id="{39B32DC3-607E-2149-790C-DF68C17D5A5F}"/>
              </a:ext>
            </a:extLst>
          </p:cNvPr>
          <p:cNvSpPr>
            <a:spLocks noGrp="1"/>
          </p:cNvSpPr>
          <p:nvPr>
            <p:ph idx="1"/>
          </p:nvPr>
        </p:nvSpPr>
        <p:spPr>
          <a:xfrm>
            <a:off x="451262" y="2743200"/>
            <a:ext cx="5427024" cy="3613149"/>
          </a:xfrm>
        </p:spPr>
        <p:txBody>
          <a:bodyPr anchor="ctr">
            <a:noAutofit/>
          </a:bodyPr>
          <a:lstStyle/>
          <a:p>
            <a:pPr marL="0" indent="0">
              <a:buNone/>
            </a:pPr>
            <a:r>
              <a:rPr lang="en-US" i="1" dirty="0"/>
              <a:t>Be present at our table Lord,</a:t>
            </a:r>
          </a:p>
          <a:p>
            <a:pPr marL="0" indent="0">
              <a:buNone/>
            </a:pPr>
            <a:r>
              <a:rPr lang="en-US" i="1" dirty="0"/>
              <a:t>Be here and everywhere adored,</a:t>
            </a:r>
          </a:p>
          <a:p>
            <a:pPr marL="0" indent="0">
              <a:buNone/>
            </a:pPr>
            <a:r>
              <a:rPr lang="en-US" i="1" dirty="0"/>
              <a:t>These mercies bless and grant that we,</a:t>
            </a:r>
          </a:p>
          <a:p>
            <a:pPr marL="0" indent="0">
              <a:buNone/>
            </a:pPr>
            <a:r>
              <a:rPr lang="en-US" i="1" dirty="0"/>
              <a:t>May strengthen for thy service be.</a:t>
            </a:r>
          </a:p>
          <a:p>
            <a:pPr marL="0" indent="0">
              <a:buNone/>
            </a:pPr>
            <a:r>
              <a:rPr lang="en-US" i="1" dirty="0"/>
              <a:t>Amen. </a:t>
            </a:r>
          </a:p>
        </p:txBody>
      </p:sp>
      <p:pic>
        <p:nvPicPr>
          <p:cNvPr id="7" name="Picture 6" descr="Food on a table">
            <a:extLst>
              <a:ext uri="{FF2B5EF4-FFF2-40B4-BE49-F238E27FC236}">
                <a16:creationId xmlns:a16="http://schemas.microsoft.com/office/drawing/2014/main" id="{CD5CEF49-D58C-66F1-5456-EF73CF71224D}"/>
              </a:ext>
            </a:extLst>
          </p:cNvPr>
          <p:cNvPicPr>
            <a:picLocks noChangeAspect="1"/>
          </p:cNvPicPr>
          <p:nvPr/>
        </p:nvPicPr>
        <p:blipFill rotWithShape="1">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1412275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D68A-ADDD-F775-49BF-760B55576188}"/>
              </a:ext>
            </a:extLst>
          </p:cNvPr>
          <p:cNvSpPr>
            <a:spLocks noGrp="1"/>
          </p:cNvSpPr>
          <p:nvPr>
            <p:ph type="ctrTitle"/>
          </p:nvPr>
        </p:nvSpPr>
        <p:spPr/>
        <p:txBody>
          <a:bodyPr/>
          <a:lstStyle/>
          <a:p>
            <a:r>
              <a:rPr lang="en-US" i="1" dirty="0">
                <a:latin typeface="Constantia" panose="02030602050306030303" pitchFamily="18" charset="0"/>
                <a:cs typeface="Arial" panose="020B0604020202020204" pitchFamily="34" charset="0"/>
              </a:rPr>
              <a:t>Through Stewardship</a:t>
            </a:r>
          </a:p>
        </p:txBody>
      </p:sp>
      <p:sp>
        <p:nvSpPr>
          <p:cNvPr id="3" name="Subtitle 2">
            <a:extLst>
              <a:ext uri="{FF2B5EF4-FFF2-40B4-BE49-F238E27FC236}">
                <a16:creationId xmlns:a16="http://schemas.microsoft.com/office/drawing/2014/main" id="{77C9B876-9A41-4C98-4F31-6224F54A7E6E}"/>
              </a:ext>
            </a:extLst>
          </p:cNvPr>
          <p:cNvSpPr>
            <a:spLocks noGrp="1"/>
          </p:cNvSpPr>
          <p:nvPr>
            <p:ph type="subTitle" idx="1"/>
          </p:nvPr>
        </p:nvSpPr>
        <p:spPr/>
        <p:txBody>
          <a:bodyPr>
            <a:normAutofit lnSpcReduction="10000"/>
          </a:bodyPr>
          <a:lstStyle/>
          <a:p>
            <a:r>
              <a:rPr lang="en-US" dirty="0"/>
              <a:t>With Rev. Chick Lane, Sarah Callahan and Dn. Timothy Siburg</a:t>
            </a:r>
          </a:p>
          <a:p>
            <a:r>
              <a:rPr lang="en-US" dirty="0"/>
              <a:t>A Pre-Assembly Event</a:t>
            </a:r>
          </a:p>
          <a:p>
            <a:r>
              <a:rPr lang="en-US" dirty="0"/>
              <a:t>For Nebraska Synod, ELCA in Assembly</a:t>
            </a:r>
          </a:p>
          <a:p>
            <a:r>
              <a:rPr lang="en-US" dirty="0"/>
              <a:t>Friday May 31, 2024</a:t>
            </a:r>
          </a:p>
        </p:txBody>
      </p:sp>
      <p:pic>
        <p:nvPicPr>
          <p:cNvPr id="5" name="Picture 4" descr="A close up of a sign&#10;&#10;Description automatically generated">
            <a:extLst>
              <a:ext uri="{FF2B5EF4-FFF2-40B4-BE49-F238E27FC236}">
                <a16:creationId xmlns:a16="http://schemas.microsoft.com/office/drawing/2014/main" id="{689EB985-2CA1-0C7A-9FB2-32FA78ABC0E5}"/>
              </a:ext>
            </a:extLst>
          </p:cNvPr>
          <p:cNvPicPr>
            <a:picLocks noChangeAspect="1"/>
          </p:cNvPicPr>
          <p:nvPr/>
        </p:nvPicPr>
        <p:blipFill>
          <a:blip r:embed="rId2"/>
          <a:stretch>
            <a:fillRect/>
          </a:stretch>
        </p:blipFill>
        <p:spPr>
          <a:xfrm>
            <a:off x="217203" y="572371"/>
            <a:ext cx="11757594" cy="2055658"/>
          </a:xfrm>
          <a:prstGeom prst="rect">
            <a:avLst/>
          </a:prstGeom>
        </p:spPr>
      </p:pic>
    </p:spTree>
    <p:extLst>
      <p:ext uri="{BB962C8B-B14F-4D97-AF65-F5344CB8AC3E}">
        <p14:creationId xmlns:p14="http://schemas.microsoft.com/office/powerpoint/2010/main" val="8801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gathered on a hill&#10;&#10;Description automatically generated">
            <a:extLst>
              <a:ext uri="{FF2B5EF4-FFF2-40B4-BE49-F238E27FC236}">
                <a16:creationId xmlns:a16="http://schemas.microsoft.com/office/drawing/2014/main" id="{3A09CD3A-700F-C8C7-B084-C11A3308D9EA}"/>
              </a:ext>
            </a:extLst>
          </p:cNvPr>
          <p:cNvPicPr>
            <a:picLocks noGrp="1" noChangeAspect="1"/>
          </p:cNvPicPr>
          <p:nvPr>
            <p:ph sz="half" idx="2"/>
          </p:nvPr>
        </p:nvPicPr>
        <p:blipFill rotWithShape="1">
          <a:blip r:embed="rId2"/>
          <a:srcRect l="2204" r="4032"/>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A9F18A-F7D5-5E3F-9E62-2FC8C0FE3E8B}"/>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Beginning our Day in Scripture</a:t>
            </a:r>
          </a:p>
        </p:txBody>
      </p:sp>
      <p:sp>
        <p:nvSpPr>
          <p:cNvPr id="3" name="Content Placeholder 2">
            <a:extLst>
              <a:ext uri="{FF2B5EF4-FFF2-40B4-BE49-F238E27FC236}">
                <a16:creationId xmlns:a16="http://schemas.microsoft.com/office/drawing/2014/main" id="{C8FD9F6A-FB9F-FBF6-FB24-F38C39C0852D}"/>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dirty="0"/>
              <a:t>Opening worship of assembly tomorrow will include the Gospel of John 6:1-14 </a:t>
            </a:r>
          </a:p>
          <a:p>
            <a:r>
              <a:rPr lang="en-US" sz="2000" dirty="0"/>
              <a:t>Let’s dwell in this deep stewardship story for a bit</a:t>
            </a:r>
          </a:p>
          <a:p>
            <a:r>
              <a:rPr lang="en-US" sz="2000" dirty="0"/>
              <a:t>Listen to it</a:t>
            </a:r>
          </a:p>
          <a:p>
            <a:r>
              <a:rPr lang="en-US" sz="2000" dirty="0"/>
              <a:t>Then…</a:t>
            </a:r>
          </a:p>
        </p:txBody>
      </p:sp>
      <p:sp>
        <p:nvSpPr>
          <p:cNvPr id="7" name="TextBox 6">
            <a:extLst>
              <a:ext uri="{FF2B5EF4-FFF2-40B4-BE49-F238E27FC236}">
                <a16:creationId xmlns:a16="http://schemas.microsoft.com/office/drawing/2014/main" id="{6B093E3C-705B-7728-FA75-433CBB72E2B4}"/>
              </a:ext>
            </a:extLst>
          </p:cNvPr>
          <p:cNvSpPr txBox="1"/>
          <p:nvPr/>
        </p:nvSpPr>
        <p:spPr>
          <a:xfrm>
            <a:off x="500063" y="5380672"/>
            <a:ext cx="3195067" cy="1261884"/>
          </a:xfrm>
          <a:prstGeom prst="rect">
            <a:avLst/>
          </a:prstGeom>
          <a:noFill/>
        </p:spPr>
        <p:txBody>
          <a:bodyPr wrap="square" rtlCol="0">
            <a:spAutoFit/>
          </a:bodyPr>
          <a:lstStyle/>
          <a:p>
            <a:r>
              <a:rPr lang="en-US" sz="1400" b="0" i="1" dirty="0">
                <a:solidFill>
                  <a:srgbClr val="333333"/>
                </a:solidFill>
                <a:effectLst/>
                <a:latin typeface="Arial" panose="020B0604020202020204" pitchFamily="34" charset="0"/>
              </a:rPr>
              <a:t>Painting: "Feeding of the Five Thousand" by </a:t>
            </a:r>
            <a:r>
              <a:rPr lang="en-US" sz="1400" b="0" i="1" dirty="0" err="1">
                <a:solidFill>
                  <a:srgbClr val="333333"/>
                </a:solidFill>
                <a:effectLst/>
                <a:latin typeface="Arial" panose="020B0604020202020204" pitchFamily="34" charset="0"/>
              </a:rPr>
              <a:t>Mafa</a:t>
            </a:r>
            <a:r>
              <a:rPr lang="en-US" sz="1400" b="0" i="1" dirty="0">
                <a:solidFill>
                  <a:srgbClr val="333333"/>
                </a:solidFill>
                <a:effectLst/>
                <a:latin typeface="Arial" panose="020B0604020202020204" pitchFamily="34" charset="0"/>
              </a:rPr>
              <a:t> in Cameroon. Photo of painting from Vanderbilt University Library. </a:t>
            </a:r>
            <a:r>
              <a:rPr lang="en-US" sz="1000" b="0" i="1" dirty="0">
                <a:solidFill>
                  <a:srgbClr val="333333"/>
                </a:solidFill>
                <a:effectLst/>
                <a:latin typeface="Arial" panose="020B0604020202020204" pitchFamily="34" charset="0"/>
              </a:rPr>
              <a:t>https://</a:t>
            </a:r>
            <a:r>
              <a:rPr lang="en-US" sz="1000" b="0" i="1" dirty="0" err="1">
                <a:solidFill>
                  <a:srgbClr val="333333"/>
                </a:solidFill>
                <a:effectLst/>
                <a:latin typeface="Arial" panose="020B0604020202020204" pitchFamily="34" charset="0"/>
              </a:rPr>
              <a:t>africanwaterlog.blogspot.com</a:t>
            </a:r>
            <a:r>
              <a:rPr lang="en-US" sz="1000" b="0" i="1" dirty="0">
                <a:solidFill>
                  <a:srgbClr val="333333"/>
                </a:solidFill>
                <a:effectLst/>
                <a:latin typeface="Arial" panose="020B0604020202020204" pitchFamily="34" charset="0"/>
              </a:rPr>
              <a:t>/2011/09/feeding-five-</a:t>
            </a:r>
            <a:r>
              <a:rPr lang="en-US" sz="1000" b="0" i="1" dirty="0" err="1">
                <a:solidFill>
                  <a:srgbClr val="333333"/>
                </a:solidFill>
                <a:effectLst/>
                <a:latin typeface="Arial" panose="020B0604020202020204" pitchFamily="34" charset="0"/>
              </a:rPr>
              <a:t>thousand.html</a:t>
            </a:r>
            <a:endParaRPr lang="en-US" sz="1000" i="1" dirty="0"/>
          </a:p>
        </p:txBody>
      </p:sp>
    </p:spTree>
    <p:extLst>
      <p:ext uri="{BB962C8B-B14F-4D97-AF65-F5344CB8AC3E}">
        <p14:creationId xmlns:p14="http://schemas.microsoft.com/office/powerpoint/2010/main" val="116975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A9CF-3FA2-4994-BAF4-AD5F8D600B47}"/>
              </a:ext>
            </a:extLst>
          </p:cNvPr>
          <p:cNvSpPr>
            <a:spLocks noGrp="1"/>
          </p:cNvSpPr>
          <p:nvPr>
            <p:ph type="ctrTitle"/>
          </p:nvPr>
        </p:nvSpPr>
        <p:spPr/>
        <p:txBody>
          <a:bodyPr/>
          <a:lstStyle/>
          <a:p>
            <a:r>
              <a:rPr lang="en-US" i="1" dirty="0"/>
              <a:t>Ask</a:t>
            </a:r>
            <a:endParaRPr lang="en-US" dirty="0"/>
          </a:p>
        </p:txBody>
      </p:sp>
      <p:sp>
        <p:nvSpPr>
          <p:cNvPr id="3" name="Subtitle 2">
            <a:extLst>
              <a:ext uri="{FF2B5EF4-FFF2-40B4-BE49-F238E27FC236}">
                <a16:creationId xmlns:a16="http://schemas.microsoft.com/office/drawing/2014/main" id="{653FFD71-9005-4CA9-964E-AF0ED7D8BBB3}"/>
              </a:ext>
            </a:extLst>
          </p:cNvPr>
          <p:cNvSpPr>
            <a:spLocks noGrp="1"/>
          </p:cNvSpPr>
          <p:nvPr>
            <p:ph type="subTitle" idx="1"/>
          </p:nvPr>
        </p:nvSpPr>
        <p:spPr/>
        <p:txBody>
          <a:bodyPr>
            <a:normAutofit/>
          </a:bodyPr>
          <a:lstStyle/>
          <a:p>
            <a:r>
              <a:rPr lang="en-US" dirty="0">
                <a:solidFill>
                  <a:schemeClr val="bg1"/>
                </a:solidFill>
              </a:rPr>
              <a:t>Cultivating Love through Stewardship</a:t>
            </a:r>
          </a:p>
          <a:p>
            <a:r>
              <a:rPr lang="en-US" dirty="0">
                <a:solidFill>
                  <a:schemeClr val="bg1"/>
                </a:solidFill>
              </a:rPr>
              <a:t>Nebraska Synod</a:t>
            </a:r>
          </a:p>
          <a:p>
            <a:r>
              <a:rPr lang="en-US" dirty="0">
                <a:solidFill>
                  <a:schemeClr val="bg1"/>
                </a:solidFill>
              </a:rPr>
              <a:t>Pastor Chick Lane</a:t>
            </a:r>
          </a:p>
        </p:txBody>
      </p:sp>
    </p:spTree>
    <p:extLst>
      <p:ext uri="{BB962C8B-B14F-4D97-AF65-F5344CB8AC3E}">
        <p14:creationId xmlns:p14="http://schemas.microsoft.com/office/powerpoint/2010/main" val="404860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58AD-B65A-449D-94F2-BF2E86967C65}"/>
              </a:ext>
            </a:extLst>
          </p:cNvPr>
          <p:cNvSpPr>
            <a:spLocks noGrp="1"/>
          </p:cNvSpPr>
          <p:nvPr>
            <p:ph type="title"/>
          </p:nvPr>
        </p:nvSpPr>
        <p:spPr/>
        <p:txBody>
          <a:bodyPr>
            <a:normAutofit/>
          </a:bodyPr>
          <a:lstStyle/>
          <a:p>
            <a:r>
              <a:rPr lang="en-US" sz="4000" dirty="0"/>
              <a:t>Ask – Unintended insights from an Easter sermon</a:t>
            </a:r>
          </a:p>
        </p:txBody>
      </p:sp>
      <p:sp>
        <p:nvSpPr>
          <p:cNvPr id="3" name="Content Placeholder 2">
            <a:extLst>
              <a:ext uri="{FF2B5EF4-FFF2-40B4-BE49-F238E27FC236}">
                <a16:creationId xmlns:a16="http://schemas.microsoft.com/office/drawing/2014/main" id="{68882A12-E5FE-40A7-87C5-72EE2732E699}"/>
              </a:ext>
            </a:extLst>
          </p:cNvPr>
          <p:cNvSpPr>
            <a:spLocks noGrp="1"/>
          </p:cNvSpPr>
          <p:nvPr>
            <p:ph idx="1"/>
          </p:nvPr>
        </p:nvSpPr>
        <p:spPr/>
        <p:txBody>
          <a:bodyPr/>
          <a:lstStyle/>
          <a:p>
            <a:r>
              <a:rPr lang="en-US" dirty="0"/>
              <a:t>We celebrate a “Past tense God”</a:t>
            </a:r>
          </a:p>
          <a:p>
            <a:r>
              <a:rPr lang="en-US" dirty="0"/>
              <a:t>We have full confidence in a “Future tense God”</a:t>
            </a:r>
          </a:p>
          <a:p>
            <a:r>
              <a:rPr lang="en-US" dirty="0"/>
              <a:t>We sometimes struggle to be fully aware of our “Present tense God”</a:t>
            </a:r>
          </a:p>
          <a:p>
            <a:pPr lvl="1"/>
            <a:r>
              <a:rPr lang="en-US" dirty="0"/>
              <a:t>Asking people to support your congregation’s ministry is to invite them into the work of our “Present tense God”</a:t>
            </a:r>
          </a:p>
          <a:p>
            <a:pPr lvl="1"/>
            <a:r>
              <a:rPr lang="en-US" dirty="0"/>
              <a:t>Make sure people know how your congregation is doing God’s work in the here and now, and invite them to support that work</a:t>
            </a:r>
          </a:p>
          <a:p>
            <a:pPr lvl="2"/>
            <a:r>
              <a:rPr lang="en-US" dirty="0"/>
              <a:t>And don’t ever invite them to support your budget or pay your bills</a:t>
            </a:r>
          </a:p>
        </p:txBody>
      </p:sp>
    </p:spTree>
    <p:extLst>
      <p:ext uri="{BB962C8B-B14F-4D97-AF65-F5344CB8AC3E}">
        <p14:creationId xmlns:p14="http://schemas.microsoft.com/office/powerpoint/2010/main" val="247392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B18C-E6BF-490D-82D1-B4666E2BE361}"/>
              </a:ext>
            </a:extLst>
          </p:cNvPr>
          <p:cNvSpPr>
            <a:spLocks noGrp="1"/>
          </p:cNvSpPr>
          <p:nvPr>
            <p:ph type="title"/>
          </p:nvPr>
        </p:nvSpPr>
        <p:spPr/>
        <p:txBody>
          <a:bodyPr/>
          <a:lstStyle/>
          <a:p>
            <a:r>
              <a:rPr lang="en-US" dirty="0"/>
              <a:t>Insights from Henri Nouwen</a:t>
            </a:r>
          </a:p>
        </p:txBody>
      </p:sp>
      <p:sp>
        <p:nvSpPr>
          <p:cNvPr id="3" name="Content Placeholder 2">
            <a:extLst>
              <a:ext uri="{FF2B5EF4-FFF2-40B4-BE49-F238E27FC236}">
                <a16:creationId xmlns:a16="http://schemas.microsoft.com/office/drawing/2014/main" id="{C979C967-78C4-45BD-91B4-8AA1238532D1}"/>
              </a:ext>
            </a:extLst>
          </p:cNvPr>
          <p:cNvSpPr>
            <a:spLocks noGrp="1"/>
          </p:cNvSpPr>
          <p:nvPr>
            <p:ph idx="1"/>
          </p:nvPr>
        </p:nvSpPr>
        <p:spPr/>
        <p:txBody>
          <a:bodyPr/>
          <a:lstStyle/>
          <a:p>
            <a:pPr marL="0" indent="0">
              <a:buNone/>
            </a:pPr>
            <a:r>
              <a:rPr lang="en-US" dirty="0"/>
              <a:t>“When we seek to raise funds we are not saying, ‘Please, could you help us because lately it’s been hard.’ Rather, we are declaring, ‘We have a vision that is amazing and exciting. We are inviting you to invest yourself through the resources that God has given you- your energy, your prayers, and your money – in this work to which God has called us.’”</a:t>
            </a:r>
          </a:p>
          <a:p>
            <a:pPr marL="0" indent="0">
              <a:buNone/>
            </a:pPr>
            <a:r>
              <a:rPr lang="en-US" dirty="0"/>
              <a:t>-</a:t>
            </a:r>
            <a:r>
              <a:rPr lang="en-US" i="1" dirty="0"/>
              <a:t>The Spirituality of Fund-Raising</a:t>
            </a:r>
            <a:r>
              <a:rPr lang="en-US" dirty="0"/>
              <a:t>, pp. 3-4</a:t>
            </a:r>
          </a:p>
        </p:txBody>
      </p:sp>
    </p:spTree>
    <p:extLst>
      <p:ext uri="{BB962C8B-B14F-4D97-AF65-F5344CB8AC3E}">
        <p14:creationId xmlns:p14="http://schemas.microsoft.com/office/powerpoint/2010/main" val="237882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B18C-E6BF-490D-82D1-B4666E2BE361}"/>
              </a:ext>
            </a:extLst>
          </p:cNvPr>
          <p:cNvSpPr>
            <a:spLocks noGrp="1"/>
          </p:cNvSpPr>
          <p:nvPr>
            <p:ph type="title"/>
          </p:nvPr>
        </p:nvSpPr>
        <p:spPr/>
        <p:txBody>
          <a:bodyPr/>
          <a:lstStyle/>
          <a:p>
            <a:r>
              <a:rPr lang="en-US" dirty="0"/>
              <a:t>Insights from Henri Nouwen</a:t>
            </a:r>
          </a:p>
        </p:txBody>
      </p:sp>
      <p:sp>
        <p:nvSpPr>
          <p:cNvPr id="3" name="Content Placeholder 2">
            <a:extLst>
              <a:ext uri="{FF2B5EF4-FFF2-40B4-BE49-F238E27FC236}">
                <a16:creationId xmlns:a16="http://schemas.microsoft.com/office/drawing/2014/main" id="{C979C967-78C4-45BD-91B4-8AA1238532D1}"/>
              </a:ext>
            </a:extLst>
          </p:cNvPr>
          <p:cNvSpPr>
            <a:spLocks noGrp="1"/>
          </p:cNvSpPr>
          <p:nvPr>
            <p:ph idx="1"/>
          </p:nvPr>
        </p:nvSpPr>
        <p:spPr/>
        <p:txBody>
          <a:bodyPr/>
          <a:lstStyle/>
          <a:p>
            <a:pPr marL="0" indent="0">
              <a:buNone/>
            </a:pPr>
            <a:r>
              <a:rPr lang="en-US" dirty="0"/>
              <a:t>“Asking people for money is giving them the opportunity to put their resources at the disposal of the Kingdom. To raise funds is to offer people the chance to invest what they have in the work of God. Whether they have much or little is not as important as the possibility of making their money available to God.”</a:t>
            </a:r>
          </a:p>
          <a:p>
            <a:pPr marL="0" indent="0">
              <a:buNone/>
            </a:pPr>
            <a:r>
              <a:rPr lang="en-US" dirty="0"/>
              <a:t>-</a:t>
            </a:r>
            <a:r>
              <a:rPr lang="en-US" i="1" dirty="0"/>
              <a:t>The Spirituality of Fund-Raising</a:t>
            </a:r>
            <a:r>
              <a:rPr lang="en-US" dirty="0"/>
              <a:t>, p. 25</a:t>
            </a:r>
          </a:p>
        </p:txBody>
      </p:sp>
    </p:spTree>
    <p:extLst>
      <p:ext uri="{BB962C8B-B14F-4D97-AF65-F5344CB8AC3E}">
        <p14:creationId xmlns:p14="http://schemas.microsoft.com/office/powerpoint/2010/main" val="2945905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B071-EF80-4298-ACDA-A805ED07BF1B}"/>
              </a:ext>
            </a:extLst>
          </p:cNvPr>
          <p:cNvSpPr>
            <a:spLocks noGrp="1"/>
          </p:cNvSpPr>
          <p:nvPr>
            <p:ph type="title"/>
          </p:nvPr>
        </p:nvSpPr>
        <p:spPr/>
        <p:txBody>
          <a:bodyPr/>
          <a:lstStyle/>
          <a:p>
            <a:r>
              <a:rPr lang="en-US" dirty="0"/>
              <a:t>Insights from </a:t>
            </a:r>
            <a:r>
              <a:rPr lang="en-US" dirty="0" err="1"/>
              <a:t>Clif</a:t>
            </a:r>
            <a:r>
              <a:rPr lang="en-US" dirty="0"/>
              <a:t> Christopher – </a:t>
            </a:r>
            <a:br>
              <a:rPr lang="en-US" dirty="0"/>
            </a:br>
            <a:r>
              <a:rPr lang="en-US" i="1" dirty="0"/>
              <a:t>Not Your Parents’ Offering Plate</a:t>
            </a:r>
          </a:p>
        </p:txBody>
      </p:sp>
      <p:sp>
        <p:nvSpPr>
          <p:cNvPr id="3" name="Content Placeholder 2">
            <a:extLst>
              <a:ext uri="{FF2B5EF4-FFF2-40B4-BE49-F238E27FC236}">
                <a16:creationId xmlns:a16="http://schemas.microsoft.com/office/drawing/2014/main" id="{BE84BFFB-4231-4414-B5A1-4D33F751AEF3}"/>
              </a:ext>
            </a:extLst>
          </p:cNvPr>
          <p:cNvSpPr>
            <a:spLocks noGrp="1"/>
          </p:cNvSpPr>
          <p:nvPr>
            <p:ph idx="1"/>
          </p:nvPr>
        </p:nvSpPr>
        <p:spPr/>
        <p:txBody>
          <a:bodyPr>
            <a:normAutofit/>
          </a:bodyPr>
          <a:lstStyle/>
          <a:p>
            <a:pPr marL="0" indent="0">
              <a:buNone/>
            </a:pPr>
            <a:r>
              <a:rPr lang="en-US" dirty="0"/>
              <a:t>Three Reasons People Give</a:t>
            </a:r>
          </a:p>
          <a:p>
            <a:r>
              <a:rPr lang="en-US" b="1" dirty="0"/>
              <a:t>A belief in the mission of the organization</a:t>
            </a:r>
          </a:p>
          <a:p>
            <a:pPr lvl="1"/>
            <a:r>
              <a:rPr lang="en-US" dirty="0"/>
              <a:t>Does your congregation clearly articulate your mission?</a:t>
            </a:r>
          </a:p>
          <a:p>
            <a:pPr lvl="1"/>
            <a:r>
              <a:rPr lang="en-US" dirty="0"/>
              <a:t>Is there wide knowledge/support among congregants for this mission?</a:t>
            </a:r>
          </a:p>
          <a:p>
            <a:r>
              <a:rPr lang="en-US" b="1" dirty="0"/>
              <a:t>Regard for staff leadership</a:t>
            </a:r>
          </a:p>
          <a:p>
            <a:pPr lvl="1"/>
            <a:r>
              <a:rPr lang="en-US" dirty="0"/>
              <a:t>“If the people don’t know that I love them, how can I possibly ask them for money.”</a:t>
            </a:r>
          </a:p>
          <a:p>
            <a:r>
              <a:rPr lang="en-US" b="1" dirty="0"/>
              <a:t>Financial stability of the institution</a:t>
            </a:r>
          </a:p>
          <a:p>
            <a:pPr lvl="1"/>
            <a:r>
              <a:rPr lang="en-US" dirty="0"/>
              <a:t>“People don’t give to sinking ships.” – Ken Callahan</a:t>
            </a:r>
          </a:p>
          <a:p>
            <a:pPr lvl="1"/>
            <a:r>
              <a:rPr lang="en-US" dirty="0"/>
              <a:t>Don’t cry wolf. Bad news doesn’t motivate.</a:t>
            </a:r>
          </a:p>
        </p:txBody>
      </p:sp>
    </p:spTree>
    <p:extLst>
      <p:ext uri="{BB962C8B-B14F-4D97-AF65-F5344CB8AC3E}">
        <p14:creationId xmlns:p14="http://schemas.microsoft.com/office/powerpoint/2010/main" val="22909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9A97-5375-CB97-9555-874DA4614C76}"/>
              </a:ext>
            </a:extLst>
          </p:cNvPr>
          <p:cNvSpPr>
            <a:spLocks noGrp="1"/>
          </p:cNvSpPr>
          <p:nvPr>
            <p:ph type="title"/>
          </p:nvPr>
        </p:nvSpPr>
        <p:spPr/>
        <p:txBody>
          <a:bodyPr/>
          <a:lstStyle/>
          <a:p>
            <a:r>
              <a:rPr lang="en-US" dirty="0"/>
              <a:t>Things have changed a lot</a:t>
            </a:r>
            <a:br>
              <a:rPr lang="en-US" dirty="0"/>
            </a:br>
            <a:r>
              <a:rPr lang="en-US" dirty="0"/>
              <a:t>in the last five years</a:t>
            </a:r>
          </a:p>
        </p:txBody>
      </p:sp>
      <p:sp>
        <p:nvSpPr>
          <p:cNvPr id="3" name="Content Placeholder 2">
            <a:extLst>
              <a:ext uri="{FF2B5EF4-FFF2-40B4-BE49-F238E27FC236}">
                <a16:creationId xmlns:a16="http://schemas.microsoft.com/office/drawing/2014/main" id="{987D5665-8EC0-2090-65E0-34BE5993134E}"/>
              </a:ext>
            </a:extLst>
          </p:cNvPr>
          <p:cNvSpPr>
            <a:spLocks noGrp="1"/>
          </p:cNvSpPr>
          <p:nvPr>
            <p:ph idx="1"/>
          </p:nvPr>
        </p:nvSpPr>
        <p:spPr/>
        <p:txBody>
          <a:bodyPr/>
          <a:lstStyle/>
          <a:p>
            <a:r>
              <a:rPr lang="en-US" dirty="0"/>
              <a:t>Impact of Covid 19 on stewardship response programs</a:t>
            </a:r>
          </a:p>
          <a:p>
            <a:r>
              <a:rPr lang="en-US" dirty="0"/>
              <a:t>Impact of Covid 19 on in-person worship attendance</a:t>
            </a:r>
          </a:p>
          <a:p>
            <a:r>
              <a:rPr lang="en-US" dirty="0"/>
              <a:t>Growth of electronic givers</a:t>
            </a:r>
          </a:p>
          <a:p>
            <a:pPr lvl="1"/>
            <a:r>
              <a:rPr lang="en-US" dirty="0"/>
              <a:t>Good news</a:t>
            </a:r>
          </a:p>
          <a:p>
            <a:pPr lvl="1"/>
            <a:r>
              <a:rPr lang="en-US" dirty="0"/>
              <a:t>Bad news</a:t>
            </a:r>
          </a:p>
        </p:txBody>
      </p:sp>
    </p:spTree>
    <p:extLst>
      <p:ext uri="{BB962C8B-B14F-4D97-AF65-F5344CB8AC3E}">
        <p14:creationId xmlns:p14="http://schemas.microsoft.com/office/powerpoint/2010/main" val="4987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F24A-C787-F57F-BD17-A5F6CC42C3E0}"/>
              </a:ext>
            </a:extLst>
          </p:cNvPr>
          <p:cNvSpPr>
            <a:spLocks noGrp="1"/>
          </p:cNvSpPr>
          <p:nvPr>
            <p:ph type="title"/>
          </p:nvPr>
        </p:nvSpPr>
        <p:spPr/>
        <p:txBody>
          <a:bodyPr/>
          <a:lstStyle/>
          <a:p>
            <a:r>
              <a:rPr lang="en-US" dirty="0"/>
              <a:t>A well-run stewardship response</a:t>
            </a:r>
            <a:br>
              <a:rPr lang="en-US" dirty="0"/>
            </a:br>
            <a:r>
              <a:rPr lang="en-US" dirty="0"/>
              <a:t>program is still vital</a:t>
            </a:r>
          </a:p>
        </p:txBody>
      </p:sp>
      <p:sp>
        <p:nvSpPr>
          <p:cNvPr id="3" name="Content Placeholder 2">
            <a:extLst>
              <a:ext uri="{FF2B5EF4-FFF2-40B4-BE49-F238E27FC236}">
                <a16:creationId xmlns:a16="http://schemas.microsoft.com/office/drawing/2014/main" id="{EED60CC9-41F6-11A3-5002-C8A600C3355C}"/>
              </a:ext>
            </a:extLst>
          </p:cNvPr>
          <p:cNvSpPr>
            <a:spLocks noGrp="1"/>
          </p:cNvSpPr>
          <p:nvPr>
            <p:ph idx="1"/>
          </p:nvPr>
        </p:nvSpPr>
        <p:spPr/>
        <p:txBody>
          <a:bodyPr/>
          <a:lstStyle/>
          <a:p>
            <a:r>
              <a:rPr lang="en-US" dirty="0"/>
              <a:t>For members </a:t>
            </a:r>
          </a:p>
          <a:p>
            <a:pPr lvl="1"/>
            <a:r>
              <a:rPr lang="en-US" dirty="0"/>
              <a:t>A time to reflect on what it means to be a faithful follower of Jesus in the realm of finances</a:t>
            </a:r>
          </a:p>
          <a:p>
            <a:pPr lvl="1"/>
            <a:r>
              <a:rPr lang="en-US" dirty="0"/>
              <a:t>A time to consider an invitation to generous support of the congregation’s ministry</a:t>
            </a:r>
          </a:p>
          <a:p>
            <a:r>
              <a:rPr lang="en-US" dirty="0"/>
              <a:t>For the congregation</a:t>
            </a:r>
          </a:p>
          <a:p>
            <a:pPr lvl="1"/>
            <a:r>
              <a:rPr lang="en-US" dirty="0"/>
              <a:t>The best time to tell the congregation’s story</a:t>
            </a:r>
          </a:p>
          <a:p>
            <a:pPr lvl="1"/>
            <a:r>
              <a:rPr lang="en-US" dirty="0"/>
              <a:t>The best time to invite the financial support that enables the congregation to do God’s work in the world</a:t>
            </a:r>
          </a:p>
        </p:txBody>
      </p:sp>
    </p:spTree>
    <p:extLst>
      <p:ext uri="{BB962C8B-B14F-4D97-AF65-F5344CB8AC3E}">
        <p14:creationId xmlns:p14="http://schemas.microsoft.com/office/powerpoint/2010/main" val="25722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B330-EDAD-4060-A60F-C4B36D4C9B11}"/>
              </a:ext>
            </a:extLst>
          </p:cNvPr>
          <p:cNvSpPr>
            <a:spLocks noGrp="1"/>
          </p:cNvSpPr>
          <p:nvPr>
            <p:ph type="title"/>
          </p:nvPr>
        </p:nvSpPr>
        <p:spPr/>
        <p:txBody>
          <a:bodyPr/>
          <a:lstStyle/>
          <a:p>
            <a:r>
              <a:rPr lang="en-US" dirty="0"/>
              <a:t>Important components of your annual </a:t>
            </a:r>
            <a:r>
              <a:rPr lang="en-US"/>
              <a:t>stewardship emphasis</a:t>
            </a:r>
            <a:endParaRPr lang="en-US" dirty="0"/>
          </a:p>
        </p:txBody>
      </p:sp>
      <p:sp>
        <p:nvSpPr>
          <p:cNvPr id="3" name="Content Placeholder 2">
            <a:extLst>
              <a:ext uri="{FF2B5EF4-FFF2-40B4-BE49-F238E27FC236}">
                <a16:creationId xmlns:a16="http://schemas.microsoft.com/office/drawing/2014/main" id="{A7598633-A450-4722-A310-1867EECA046A}"/>
              </a:ext>
            </a:extLst>
          </p:cNvPr>
          <p:cNvSpPr>
            <a:spLocks noGrp="1"/>
          </p:cNvSpPr>
          <p:nvPr>
            <p:ph idx="1"/>
          </p:nvPr>
        </p:nvSpPr>
        <p:spPr/>
        <p:txBody>
          <a:bodyPr/>
          <a:lstStyle/>
          <a:p>
            <a:r>
              <a:rPr lang="en-US" dirty="0"/>
              <a:t>Tell the biblical story</a:t>
            </a:r>
          </a:p>
          <a:p>
            <a:pPr lvl="1"/>
            <a:r>
              <a:rPr lang="en-US" dirty="0"/>
              <a:t>My preference is to have a theme passage/verse and treat this in several ways</a:t>
            </a:r>
          </a:p>
          <a:p>
            <a:r>
              <a:rPr lang="en-US" dirty="0"/>
              <a:t>Tell the congregation’s story</a:t>
            </a:r>
          </a:p>
          <a:p>
            <a:pPr lvl="1"/>
            <a:r>
              <a:rPr lang="en-US" dirty="0"/>
              <a:t>All year long, tell what the congregation is already doing (More on this later)</a:t>
            </a:r>
          </a:p>
          <a:p>
            <a:pPr lvl="1"/>
            <a:r>
              <a:rPr lang="en-US" dirty="0"/>
              <a:t>During the annual stewardship emphasis also tell what the congregation will be doing next year.</a:t>
            </a:r>
          </a:p>
          <a:p>
            <a:r>
              <a:rPr lang="en-US" dirty="0"/>
              <a:t>Ask for growth in giving</a:t>
            </a:r>
          </a:p>
        </p:txBody>
      </p:sp>
    </p:spTree>
    <p:extLst>
      <p:ext uri="{BB962C8B-B14F-4D97-AF65-F5344CB8AC3E}">
        <p14:creationId xmlns:p14="http://schemas.microsoft.com/office/powerpoint/2010/main" val="88900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2C8A-85D9-7152-35DD-2B9FB3AD4C79}"/>
              </a:ext>
            </a:extLst>
          </p:cNvPr>
          <p:cNvSpPr>
            <a:spLocks noGrp="1"/>
          </p:cNvSpPr>
          <p:nvPr>
            <p:ph type="title"/>
          </p:nvPr>
        </p:nvSpPr>
        <p:spPr/>
        <p:txBody>
          <a:bodyPr/>
          <a:lstStyle/>
          <a:p>
            <a:r>
              <a:rPr lang="en-US" dirty="0"/>
              <a:t>Tell the Biblical story</a:t>
            </a:r>
          </a:p>
        </p:txBody>
      </p:sp>
      <p:sp>
        <p:nvSpPr>
          <p:cNvPr id="3" name="Content Placeholder 2">
            <a:extLst>
              <a:ext uri="{FF2B5EF4-FFF2-40B4-BE49-F238E27FC236}">
                <a16:creationId xmlns:a16="http://schemas.microsoft.com/office/drawing/2014/main" id="{781521E2-5A9B-5446-750A-D686BEC40DEC}"/>
              </a:ext>
            </a:extLst>
          </p:cNvPr>
          <p:cNvSpPr>
            <a:spLocks noGrp="1"/>
          </p:cNvSpPr>
          <p:nvPr>
            <p:ph idx="1"/>
          </p:nvPr>
        </p:nvSpPr>
        <p:spPr/>
        <p:txBody>
          <a:bodyPr/>
          <a:lstStyle/>
          <a:p>
            <a:r>
              <a:rPr lang="en-US" dirty="0"/>
              <a:t>Every annual stewardship program should be a Bible study</a:t>
            </a:r>
          </a:p>
          <a:p>
            <a:r>
              <a:rPr lang="en-US" dirty="0"/>
              <a:t>Pick a passage that will speak to your congregation</a:t>
            </a:r>
          </a:p>
          <a:p>
            <a:pPr lvl="1"/>
            <a:r>
              <a:rPr lang="en-US" dirty="0"/>
              <a:t>Preach on it</a:t>
            </a:r>
          </a:p>
          <a:p>
            <a:pPr lvl="1"/>
            <a:r>
              <a:rPr lang="en-US" dirty="0"/>
              <a:t>Teach about it</a:t>
            </a:r>
          </a:p>
        </p:txBody>
      </p:sp>
    </p:spTree>
    <p:extLst>
      <p:ext uri="{BB962C8B-B14F-4D97-AF65-F5344CB8AC3E}">
        <p14:creationId xmlns:p14="http://schemas.microsoft.com/office/powerpoint/2010/main" val="3739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9430-96BE-1A91-A22A-B73986B99741}"/>
              </a:ext>
            </a:extLst>
          </p:cNvPr>
          <p:cNvSpPr>
            <a:spLocks noGrp="1"/>
          </p:cNvSpPr>
          <p:nvPr>
            <p:ph type="title"/>
          </p:nvPr>
        </p:nvSpPr>
        <p:spPr/>
        <p:txBody>
          <a:bodyPr/>
          <a:lstStyle/>
          <a:p>
            <a:r>
              <a:rPr lang="en-US" dirty="0"/>
              <a:t>Tell the congregation’s story</a:t>
            </a:r>
          </a:p>
        </p:txBody>
      </p:sp>
      <p:sp>
        <p:nvSpPr>
          <p:cNvPr id="3" name="Content Placeholder 2">
            <a:extLst>
              <a:ext uri="{FF2B5EF4-FFF2-40B4-BE49-F238E27FC236}">
                <a16:creationId xmlns:a16="http://schemas.microsoft.com/office/drawing/2014/main" id="{4708142E-0CE7-18E9-C9A1-A6F7F44A114E}"/>
              </a:ext>
            </a:extLst>
          </p:cNvPr>
          <p:cNvSpPr>
            <a:spLocks noGrp="1"/>
          </p:cNvSpPr>
          <p:nvPr>
            <p:ph idx="1"/>
          </p:nvPr>
        </p:nvSpPr>
        <p:spPr/>
        <p:txBody>
          <a:bodyPr>
            <a:normAutofit/>
          </a:bodyPr>
          <a:lstStyle/>
          <a:p>
            <a:r>
              <a:rPr lang="en-US" dirty="0"/>
              <a:t>What’s Your Why?</a:t>
            </a:r>
          </a:p>
          <a:p>
            <a:r>
              <a:rPr lang="en-US" dirty="0"/>
              <a:t>Write your case statement</a:t>
            </a:r>
          </a:p>
          <a:p>
            <a:pPr lvl="1"/>
            <a:r>
              <a:rPr lang="en-US" dirty="0"/>
              <a:t>Involve the congregation in the development</a:t>
            </a:r>
          </a:p>
          <a:p>
            <a:pPr lvl="1"/>
            <a:r>
              <a:rPr lang="en-US" dirty="0"/>
              <a:t>Paragraph #1 - What are we already doing very well?</a:t>
            </a:r>
          </a:p>
          <a:p>
            <a:pPr lvl="1"/>
            <a:r>
              <a:rPr lang="en-US" dirty="0"/>
              <a:t>Paragraph #2 - Look ahead</a:t>
            </a:r>
          </a:p>
          <a:p>
            <a:pPr lvl="2"/>
            <a:r>
              <a:rPr lang="en-US" dirty="0"/>
              <a:t>What is God calling us to do next year?</a:t>
            </a:r>
          </a:p>
          <a:p>
            <a:pPr lvl="2"/>
            <a:r>
              <a:rPr lang="en-US" dirty="0"/>
              <a:t>How are we going to make a difference in people’s lives next year?</a:t>
            </a:r>
          </a:p>
          <a:p>
            <a:pPr lvl="2"/>
            <a:r>
              <a:rPr lang="en-US" dirty="0"/>
              <a:t>Why in the world should anyone give us money next year?</a:t>
            </a:r>
            <a:br>
              <a:rPr lang="en-US" dirty="0"/>
            </a:br>
            <a:endParaRPr lang="en-US" dirty="0"/>
          </a:p>
        </p:txBody>
      </p:sp>
    </p:spTree>
    <p:extLst>
      <p:ext uri="{BB962C8B-B14F-4D97-AF65-F5344CB8AC3E}">
        <p14:creationId xmlns:p14="http://schemas.microsoft.com/office/powerpoint/2010/main" val="38815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C8A2A-2DB6-EA2E-FC99-1ED69562207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Imagine You are in the Story- Imagine if you are ______</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23B47B-BC6D-6BE4-1FD0-0312DCAE088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Break into four groups as follows:</a:t>
            </a:r>
          </a:p>
          <a:p>
            <a:r>
              <a:rPr lang="en-US" sz="2200" dirty="0"/>
              <a:t>Group A: You brought some bread with you</a:t>
            </a:r>
          </a:p>
          <a:p>
            <a:r>
              <a:rPr lang="en-US" sz="2200" dirty="0"/>
              <a:t>Group B: You brought some fish with you</a:t>
            </a:r>
          </a:p>
          <a:p>
            <a:r>
              <a:rPr lang="en-US" sz="2200" dirty="0"/>
              <a:t>Group C: You brought nothing with you</a:t>
            </a:r>
          </a:p>
          <a:p>
            <a:r>
              <a:rPr lang="en-US" sz="2200" dirty="0"/>
              <a:t>Group D: You are the Disciples</a:t>
            </a:r>
          </a:p>
        </p:txBody>
      </p:sp>
      <p:pic>
        <p:nvPicPr>
          <p:cNvPr id="6" name="Content Placeholder 5" descr="A wall with a cross and people on it&#10;&#10;Description automatically generated">
            <a:extLst>
              <a:ext uri="{FF2B5EF4-FFF2-40B4-BE49-F238E27FC236}">
                <a16:creationId xmlns:a16="http://schemas.microsoft.com/office/drawing/2014/main" id="{5D948F00-D2B8-3824-5E45-1C560D43C3D2}"/>
              </a:ext>
            </a:extLst>
          </p:cNvPr>
          <p:cNvPicPr>
            <a:picLocks noGrp="1" noChangeAspect="1"/>
          </p:cNvPicPr>
          <p:nvPr>
            <p:ph sz="half" idx="2"/>
          </p:nvPr>
        </p:nvPicPr>
        <p:blipFill rotWithShape="1">
          <a:blip r:embed="rId2"/>
          <a:srcRect t="8895" r="-1" b="1633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32752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C7DE-6F27-DF97-5C70-7CF36581A971}"/>
              </a:ext>
            </a:extLst>
          </p:cNvPr>
          <p:cNvSpPr>
            <a:spLocks noGrp="1"/>
          </p:cNvSpPr>
          <p:nvPr>
            <p:ph type="title"/>
          </p:nvPr>
        </p:nvSpPr>
        <p:spPr/>
        <p:txBody>
          <a:bodyPr/>
          <a:lstStyle/>
          <a:p>
            <a:r>
              <a:rPr lang="en-US" dirty="0"/>
              <a:t>Ask for Growth in Giving</a:t>
            </a:r>
          </a:p>
        </p:txBody>
      </p:sp>
      <p:sp>
        <p:nvSpPr>
          <p:cNvPr id="3" name="Content Placeholder 2">
            <a:extLst>
              <a:ext uri="{FF2B5EF4-FFF2-40B4-BE49-F238E27FC236}">
                <a16:creationId xmlns:a16="http://schemas.microsoft.com/office/drawing/2014/main" id="{21578D69-D305-55CF-93C3-4ADF45A0195C}"/>
              </a:ext>
            </a:extLst>
          </p:cNvPr>
          <p:cNvSpPr>
            <a:spLocks noGrp="1"/>
          </p:cNvSpPr>
          <p:nvPr>
            <p:ph idx="1"/>
          </p:nvPr>
        </p:nvSpPr>
        <p:spPr/>
        <p:txBody>
          <a:bodyPr/>
          <a:lstStyle/>
          <a:p>
            <a:r>
              <a:rPr lang="en-US" dirty="0"/>
              <a:t>Ask people to grow their giving, but don’t expect them to do long division</a:t>
            </a:r>
          </a:p>
          <a:p>
            <a:r>
              <a:rPr lang="en-US" dirty="0"/>
              <a:t>Options</a:t>
            </a:r>
          </a:p>
          <a:p>
            <a:pPr lvl="1"/>
            <a:r>
              <a:rPr lang="en-US" dirty="0"/>
              <a:t>Giving chart – 1%</a:t>
            </a:r>
          </a:p>
          <a:p>
            <a:pPr lvl="1"/>
            <a:r>
              <a:rPr lang="en-US" dirty="0"/>
              <a:t>Grow one step</a:t>
            </a:r>
          </a:p>
          <a:p>
            <a:pPr lvl="1"/>
            <a:r>
              <a:rPr lang="en-US" dirty="0"/>
              <a:t>Grow ½%</a:t>
            </a:r>
          </a:p>
          <a:p>
            <a:pPr lvl="1"/>
            <a:r>
              <a:rPr lang="en-US" dirty="0"/>
              <a:t>Ask for a specific amount</a:t>
            </a:r>
          </a:p>
        </p:txBody>
      </p:sp>
    </p:spTree>
    <p:extLst>
      <p:ext uri="{BB962C8B-B14F-4D97-AF65-F5344CB8AC3E}">
        <p14:creationId xmlns:p14="http://schemas.microsoft.com/office/powerpoint/2010/main" val="29310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7F9-6E97-F8C7-992F-CBC06630F9D0}"/>
              </a:ext>
            </a:extLst>
          </p:cNvPr>
          <p:cNvSpPr>
            <a:spLocks noGrp="1"/>
          </p:cNvSpPr>
          <p:nvPr>
            <p:ph type="title"/>
          </p:nvPr>
        </p:nvSpPr>
        <p:spPr/>
        <p:txBody>
          <a:bodyPr/>
          <a:lstStyle/>
          <a:p>
            <a:r>
              <a:rPr lang="en-US" dirty="0"/>
              <a:t>Ask people to make a commitment for their giving for next year</a:t>
            </a:r>
          </a:p>
        </p:txBody>
      </p:sp>
      <p:sp>
        <p:nvSpPr>
          <p:cNvPr id="3" name="Content Placeholder 2">
            <a:extLst>
              <a:ext uri="{FF2B5EF4-FFF2-40B4-BE49-F238E27FC236}">
                <a16:creationId xmlns:a16="http://schemas.microsoft.com/office/drawing/2014/main" id="{DC1755C7-1632-5E29-A187-112CC7741BBB}"/>
              </a:ext>
            </a:extLst>
          </p:cNvPr>
          <p:cNvSpPr>
            <a:spLocks noGrp="1"/>
          </p:cNvSpPr>
          <p:nvPr>
            <p:ph idx="1"/>
          </p:nvPr>
        </p:nvSpPr>
        <p:spPr/>
        <p:txBody>
          <a:bodyPr/>
          <a:lstStyle/>
          <a:p>
            <a:r>
              <a:rPr lang="en-US" dirty="0"/>
              <a:t>Benefits for the giver</a:t>
            </a:r>
          </a:p>
          <a:p>
            <a:r>
              <a:rPr lang="en-US" dirty="0"/>
              <a:t>Benefits for the congregation</a:t>
            </a:r>
          </a:p>
        </p:txBody>
      </p:sp>
    </p:spTree>
    <p:extLst>
      <p:ext uri="{BB962C8B-B14F-4D97-AF65-F5344CB8AC3E}">
        <p14:creationId xmlns:p14="http://schemas.microsoft.com/office/powerpoint/2010/main" val="29855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1E45-E649-4A71-9931-1273A1567D5C}"/>
              </a:ext>
            </a:extLst>
          </p:cNvPr>
          <p:cNvSpPr>
            <a:spLocks noGrp="1"/>
          </p:cNvSpPr>
          <p:nvPr>
            <p:ph type="title"/>
          </p:nvPr>
        </p:nvSpPr>
        <p:spPr>
          <a:xfrm>
            <a:off x="2231136" y="964692"/>
            <a:ext cx="7729728" cy="1673352"/>
          </a:xfrm>
        </p:spPr>
        <p:txBody>
          <a:bodyPr>
            <a:normAutofit/>
          </a:bodyPr>
          <a:lstStyle/>
          <a:p>
            <a:r>
              <a:rPr lang="en-US" dirty="0"/>
              <a:t>Ways to gather commitment cards	</a:t>
            </a:r>
          </a:p>
        </p:txBody>
      </p:sp>
      <p:sp>
        <p:nvSpPr>
          <p:cNvPr id="3" name="Content Placeholder 2">
            <a:extLst>
              <a:ext uri="{FF2B5EF4-FFF2-40B4-BE49-F238E27FC236}">
                <a16:creationId xmlns:a16="http://schemas.microsoft.com/office/drawing/2014/main" id="{A4EBA131-E6D3-4212-B4A4-F28EECC1D001}"/>
              </a:ext>
            </a:extLst>
          </p:cNvPr>
          <p:cNvSpPr>
            <a:spLocks noGrp="1"/>
          </p:cNvSpPr>
          <p:nvPr>
            <p:ph idx="1"/>
          </p:nvPr>
        </p:nvSpPr>
        <p:spPr>
          <a:xfrm>
            <a:off x="2231136" y="3294993"/>
            <a:ext cx="7729728" cy="2445034"/>
          </a:xfrm>
        </p:spPr>
        <p:txBody>
          <a:bodyPr>
            <a:normAutofit lnSpcReduction="10000"/>
          </a:bodyPr>
          <a:lstStyle/>
          <a:p>
            <a:r>
              <a:rPr lang="en-US" dirty="0"/>
              <a:t>Commitment in worship</a:t>
            </a:r>
          </a:p>
          <a:p>
            <a:r>
              <a:rPr lang="en-US" dirty="0"/>
              <a:t>Fellowship meal after worship</a:t>
            </a:r>
          </a:p>
          <a:p>
            <a:r>
              <a:rPr lang="en-US" dirty="0"/>
              <a:t>Mail</a:t>
            </a:r>
          </a:p>
          <a:p>
            <a:r>
              <a:rPr lang="en-US" dirty="0"/>
              <a:t>Relay</a:t>
            </a:r>
          </a:p>
          <a:p>
            <a:r>
              <a:rPr lang="en-US" dirty="0"/>
              <a:t>Home visits</a:t>
            </a:r>
          </a:p>
        </p:txBody>
      </p:sp>
    </p:spTree>
    <p:extLst>
      <p:ext uri="{BB962C8B-B14F-4D97-AF65-F5344CB8AC3E}">
        <p14:creationId xmlns:p14="http://schemas.microsoft.com/office/powerpoint/2010/main" val="107002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A82B-6B8E-D1CD-FD52-FD354875E611}"/>
              </a:ext>
            </a:extLst>
          </p:cNvPr>
          <p:cNvSpPr>
            <a:spLocks noGrp="1"/>
          </p:cNvSpPr>
          <p:nvPr>
            <p:ph type="title"/>
          </p:nvPr>
        </p:nvSpPr>
        <p:spPr/>
        <p:txBody>
          <a:bodyPr/>
          <a:lstStyle/>
          <a:p>
            <a:r>
              <a:rPr lang="en-US" dirty="0"/>
              <a:t>Stewardship Program Resources</a:t>
            </a:r>
          </a:p>
        </p:txBody>
      </p:sp>
      <p:sp>
        <p:nvSpPr>
          <p:cNvPr id="3" name="Content Placeholder 2">
            <a:extLst>
              <a:ext uri="{FF2B5EF4-FFF2-40B4-BE49-F238E27FC236}">
                <a16:creationId xmlns:a16="http://schemas.microsoft.com/office/drawing/2014/main" id="{C6CDB202-102D-7C8A-2A1A-59BA83787C74}"/>
              </a:ext>
            </a:extLst>
          </p:cNvPr>
          <p:cNvSpPr>
            <a:spLocks noGrp="1"/>
          </p:cNvSpPr>
          <p:nvPr>
            <p:ph idx="1"/>
          </p:nvPr>
        </p:nvSpPr>
        <p:spPr/>
        <p:txBody>
          <a:bodyPr/>
          <a:lstStyle/>
          <a:p>
            <a:r>
              <a:rPr lang="en-US" i="1" dirty="0"/>
              <a:t>Because of God’s Great Mercy</a:t>
            </a:r>
          </a:p>
          <a:p>
            <a:pPr lvl="1"/>
            <a:r>
              <a:rPr lang="en-US" dirty="0"/>
              <a:t>www.elca.org/Resources/Stewardship#GodsGreatMercy</a:t>
            </a:r>
          </a:p>
          <a:p>
            <a:r>
              <a:rPr lang="en-US" i="1" dirty="0"/>
              <a:t>Walk with Jesus</a:t>
            </a:r>
          </a:p>
          <a:p>
            <a:pPr lvl="1"/>
            <a:r>
              <a:rPr lang="en-US" dirty="0"/>
              <a:t>www.resources.elca.org (search for Walk with Jesus)</a:t>
            </a:r>
          </a:p>
          <a:p>
            <a:r>
              <a:rPr lang="en-US" i="1" dirty="0"/>
              <a:t>New Consecration Sunday</a:t>
            </a:r>
          </a:p>
          <a:p>
            <a:pPr lvl="1"/>
            <a:r>
              <a:rPr lang="en-US" dirty="0"/>
              <a:t>www.amazon.com</a:t>
            </a:r>
          </a:p>
          <a:p>
            <a:r>
              <a:rPr lang="en-US" dirty="0"/>
              <a:t>Ecumenical Stewardship Center resources</a:t>
            </a:r>
          </a:p>
          <a:p>
            <a:pPr lvl="1"/>
            <a:r>
              <a:rPr lang="en-US" dirty="0"/>
              <a:t>www.lakeinstitute.org/resource-library/ecumenical-stewardship-center-resources/</a:t>
            </a:r>
          </a:p>
        </p:txBody>
      </p:sp>
    </p:spTree>
    <p:extLst>
      <p:ext uri="{BB962C8B-B14F-4D97-AF65-F5344CB8AC3E}">
        <p14:creationId xmlns:p14="http://schemas.microsoft.com/office/powerpoint/2010/main" val="14324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9EBC-0966-4432-8EF2-80DDBEE90D69}"/>
              </a:ext>
            </a:extLst>
          </p:cNvPr>
          <p:cNvSpPr>
            <a:spLocks noGrp="1"/>
          </p:cNvSpPr>
          <p:nvPr>
            <p:ph type="title"/>
          </p:nvPr>
        </p:nvSpPr>
        <p:spPr/>
        <p:txBody>
          <a:bodyPr/>
          <a:lstStyle/>
          <a:p>
            <a:r>
              <a:rPr lang="en-US" dirty="0"/>
              <a:t>Three more topics	</a:t>
            </a:r>
          </a:p>
        </p:txBody>
      </p:sp>
      <p:sp>
        <p:nvSpPr>
          <p:cNvPr id="3" name="Content Placeholder 2">
            <a:extLst>
              <a:ext uri="{FF2B5EF4-FFF2-40B4-BE49-F238E27FC236}">
                <a16:creationId xmlns:a16="http://schemas.microsoft.com/office/drawing/2014/main" id="{2857B68C-2C7C-4467-96D1-8AD4CC986ED0}"/>
              </a:ext>
            </a:extLst>
          </p:cNvPr>
          <p:cNvSpPr>
            <a:spLocks noGrp="1"/>
          </p:cNvSpPr>
          <p:nvPr>
            <p:ph idx="1"/>
          </p:nvPr>
        </p:nvSpPr>
        <p:spPr/>
        <p:txBody>
          <a:bodyPr/>
          <a:lstStyle/>
          <a:p>
            <a:r>
              <a:rPr lang="en-US" dirty="0"/>
              <a:t>Additional giving opportunities</a:t>
            </a:r>
          </a:p>
          <a:p>
            <a:pPr lvl="1"/>
            <a:r>
              <a:rPr lang="en-US" dirty="0"/>
              <a:t>“Mission of the month”</a:t>
            </a:r>
          </a:p>
          <a:p>
            <a:pPr lvl="1"/>
            <a:r>
              <a:rPr lang="en-US" dirty="0"/>
              <a:t>Ask people how many opportunities they would like to have</a:t>
            </a:r>
          </a:p>
          <a:p>
            <a:r>
              <a:rPr lang="en-US" dirty="0"/>
              <a:t>Think generationally</a:t>
            </a:r>
          </a:p>
          <a:p>
            <a:r>
              <a:rPr lang="en-US" dirty="0"/>
              <a:t>Electronic giving</a:t>
            </a:r>
          </a:p>
          <a:p>
            <a:pPr lvl="1"/>
            <a:r>
              <a:rPr lang="en-US" dirty="0"/>
              <a:t>Make it simple</a:t>
            </a:r>
          </a:p>
          <a:p>
            <a:pPr lvl="1"/>
            <a:r>
              <a:rPr lang="en-US" dirty="0"/>
              <a:t>Ask regularly</a:t>
            </a:r>
          </a:p>
        </p:txBody>
      </p:sp>
    </p:spTree>
    <p:extLst>
      <p:ext uri="{BB962C8B-B14F-4D97-AF65-F5344CB8AC3E}">
        <p14:creationId xmlns:p14="http://schemas.microsoft.com/office/powerpoint/2010/main" val="26017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A078-7944-4A2F-9353-4AEC229ADA44}"/>
              </a:ext>
            </a:extLst>
          </p:cNvPr>
          <p:cNvSpPr>
            <a:spLocks noGrp="1"/>
          </p:cNvSpPr>
          <p:nvPr>
            <p:ph type="title"/>
          </p:nvPr>
        </p:nvSpPr>
        <p:spPr>
          <a:xfrm>
            <a:off x="1021285" y="2312800"/>
            <a:ext cx="10515600" cy="1325563"/>
          </a:xfrm>
        </p:spPr>
        <p:txBody>
          <a:bodyPr/>
          <a:lstStyle/>
          <a:p>
            <a:pPr algn="ctr"/>
            <a:r>
              <a:rPr lang="en-US" dirty="0">
                <a:solidFill>
                  <a:srgbClr val="306B20"/>
                </a:solidFill>
              </a:rPr>
              <a:t>The Place for Planned Giving in your Congregation’s Ministry</a:t>
            </a:r>
          </a:p>
        </p:txBody>
      </p:sp>
      <p:pic>
        <p:nvPicPr>
          <p:cNvPr id="7" name="Picture 6">
            <a:extLst>
              <a:ext uri="{FF2B5EF4-FFF2-40B4-BE49-F238E27FC236}">
                <a16:creationId xmlns:a16="http://schemas.microsoft.com/office/drawing/2014/main" id="{F7FB2984-B8A2-D94E-99E1-ECE16051DC09}"/>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9" name="Content Placeholder 7">
            <a:extLst>
              <a:ext uri="{FF2B5EF4-FFF2-40B4-BE49-F238E27FC236}">
                <a16:creationId xmlns:a16="http://schemas.microsoft.com/office/drawing/2014/main" id="{09492C4E-CF59-4D46-AA91-E81BA4BEA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Tree>
    <p:extLst>
      <p:ext uri="{BB962C8B-B14F-4D97-AF65-F5344CB8AC3E}">
        <p14:creationId xmlns:p14="http://schemas.microsoft.com/office/powerpoint/2010/main" val="3699121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A078-7944-4A2F-9353-4AEC229ADA44}"/>
              </a:ext>
            </a:extLst>
          </p:cNvPr>
          <p:cNvSpPr>
            <a:spLocks noGrp="1"/>
          </p:cNvSpPr>
          <p:nvPr>
            <p:ph type="title"/>
          </p:nvPr>
        </p:nvSpPr>
        <p:spPr/>
        <p:txBody>
          <a:bodyPr/>
          <a:lstStyle/>
          <a:p>
            <a:r>
              <a:rPr lang="en-US" dirty="0">
                <a:solidFill>
                  <a:srgbClr val="306B20"/>
                </a:solidFill>
              </a:rPr>
              <a:t>What do we mean by “planned gifts?”</a:t>
            </a:r>
          </a:p>
        </p:txBody>
      </p:sp>
      <p:pic>
        <p:nvPicPr>
          <p:cNvPr id="7" name="Picture 6">
            <a:extLst>
              <a:ext uri="{FF2B5EF4-FFF2-40B4-BE49-F238E27FC236}">
                <a16:creationId xmlns:a16="http://schemas.microsoft.com/office/drawing/2014/main" id="{F7FB2984-B8A2-D94E-99E1-ECE16051DC09}"/>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9" name="Content Placeholder 7">
            <a:extLst>
              <a:ext uri="{FF2B5EF4-FFF2-40B4-BE49-F238E27FC236}">
                <a16:creationId xmlns:a16="http://schemas.microsoft.com/office/drawing/2014/main" id="{09492C4E-CF59-4D46-AA91-E81BA4BEA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
        <p:nvSpPr>
          <p:cNvPr id="4" name="Arrow: Left 48">
            <a:extLst>
              <a:ext uri="{FF2B5EF4-FFF2-40B4-BE49-F238E27FC236}">
                <a16:creationId xmlns:a16="http://schemas.microsoft.com/office/drawing/2014/main" id="{E0DF639B-3722-66AF-B8FE-36B0A239D5F2}"/>
              </a:ext>
            </a:extLst>
          </p:cNvPr>
          <p:cNvSpPr/>
          <p:nvPr/>
        </p:nvSpPr>
        <p:spPr>
          <a:xfrm>
            <a:off x="2487901" y="3079504"/>
            <a:ext cx="666054" cy="346635"/>
          </a:xfrm>
          <a:prstGeom prst="leftArrow">
            <a:avLst/>
          </a:prstGeom>
          <a:solidFill>
            <a:srgbClr val="306B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F56E38-E8B0-8A0D-7DDC-B2B0143069CF}"/>
              </a:ext>
            </a:extLst>
          </p:cNvPr>
          <p:cNvSpPr txBox="1"/>
          <p:nvPr/>
        </p:nvSpPr>
        <p:spPr>
          <a:xfrm>
            <a:off x="830453" y="2946998"/>
            <a:ext cx="1573375" cy="646331"/>
          </a:xfrm>
          <a:prstGeom prst="rect">
            <a:avLst/>
          </a:prstGeom>
          <a:noFill/>
        </p:spPr>
        <p:txBody>
          <a:bodyPr wrap="square" rtlCol="0">
            <a:spAutoFit/>
          </a:bodyPr>
          <a:lstStyle/>
          <a:p>
            <a:r>
              <a:rPr lang="en-US" dirty="0"/>
              <a:t>Gift to your congregation</a:t>
            </a:r>
          </a:p>
        </p:txBody>
      </p:sp>
      <p:grpSp>
        <p:nvGrpSpPr>
          <p:cNvPr id="6" name="Group 5">
            <a:extLst>
              <a:ext uri="{FF2B5EF4-FFF2-40B4-BE49-F238E27FC236}">
                <a16:creationId xmlns:a16="http://schemas.microsoft.com/office/drawing/2014/main" id="{8B36BDD5-D40D-27E7-86D8-BA18B1316352}"/>
              </a:ext>
            </a:extLst>
          </p:cNvPr>
          <p:cNvGrpSpPr/>
          <p:nvPr/>
        </p:nvGrpSpPr>
        <p:grpSpPr>
          <a:xfrm>
            <a:off x="5721097" y="2685669"/>
            <a:ext cx="914400" cy="1221540"/>
            <a:chOff x="6208144" y="3866628"/>
            <a:chExt cx="914400" cy="1221540"/>
          </a:xfrm>
        </p:grpSpPr>
        <p:pic>
          <p:nvPicPr>
            <p:cNvPr id="10" name="Graphic 9" descr="Contract">
              <a:extLst>
                <a:ext uri="{FF2B5EF4-FFF2-40B4-BE49-F238E27FC236}">
                  <a16:creationId xmlns:a16="http://schemas.microsoft.com/office/drawing/2014/main" id="{9EF5FFD3-2E68-4B80-BB49-55CF9E44C0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8144" y="3866628"/>
              <a:ext cx="914400" cy="914400"/>
            </a:xfrm>
            <a:prstGeom prst="rect">
              <a:avLst/>
            </a:prstGeom>
          </p:spPr>
        </p:pic>
        <p:sp>
          <p:nvSpPr>
            <p:cNvPr id="11" name="TextBox 10">
              <a:extLst>
                <a:ext uri="{FF2B5EF4-FFF2-40B4-BE49-F238E27FC236}">
                  <a16:creationId xmlns:a16="http://schemas.microsoft.com/office/drawing/2014/main" id="{93DEB33E-551D-6895-106A-D9524DE5B488}"/>
                </a:ext>
              </a:extLst>
            </p:cNvPr>
            <p:cNvSpPr txBox="1"/>
            <p:nvPr/>
          </p:nvSpPr>
          <p:spPr>
            <a:xfrm>
              <a:off x="6284471" y="4718836"/>
              <a:ext cx="761747" cy="369332"/>
            </a:xfrm>
            <a:prstGeom prst="rect">
              <a:avLst/>
            </a:prstGeom>
            <a:noFill/>
          </p:spPr>
          <p:txBody>
            <a:bodyPr wrap="none" rtlCol="0">
              <a:spAutoFit/>
            </a:bodyPr>
            <a:lstStyle/>
            <a:p>
              <a:r>
                <a:rPr lang="en-US" dirty="0"/>
                <a:t>CGAs</a:t>
              </a:r>
            </a:p>
          </p:txBody>
        </p:sp>
      </p:grpSp>
      <p:grpSp>
        <p:nvGrpSpPr>
          <p:cNvPr id="12" name="Group 11">
            <a:extLst>
              <a:ext uri="{FF2B5EF4-FFF2-40B4-BE49-F238E27FC236}">
                <a16:creationId xmlns:a16="http://schemas.microsoft.com/office/drawing/2014/main" id="{FDEF053F-CD85-8CDD-825D-31E8FF0E9A27}"/>
              </a:ext>
            </a:extLst>
          </p:cNvPr>
          <p:cNvGrpSpPr/>
          <p:nvPr/>
        </p:nvGrpSpPr>
        <p:grpSpPr>
          <a:xfrm>
            <a:off x="9375517" y="2678929"/>
            <a:ext cx="914400" cy="1221540"/>
            <a:chOff x="9675962" y="3866628"/>
            <a:chExt cx="914400" cy="1221540"/>
          </a:xfrm>
        </p:grpSpPr>
        <p:pic>
          <p:nvPicPr>
            <p:cNvPr id="13" name="Graphic 12" descr="Document">
              <a:extLst>
                <a:ext uri="{FF2B5EF4-FFF2-40B4-BE49-F238E27FC236}">
                  <a16:creationId xmlns:a16="http://schemas.microsoft.com/office/drawing/2014/main" id="{B9C7EEAC-F088-466F-6A0E-7D3C4B20BC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5962" y="3866628"/>
              <a:ext cx="914400" cy="914400"/>
            </a:xfrm>
            <a:prstGeom prst="rect">
              <a:avLst/>
            </a:prstGeom>
          </p:spPr>
        </p:pic>
        <p:sp>
          <p:nvSpPr>
            <p:cNvPr id="14" name="TextBox 13">
              <a:extLst>
                <a:ext uri="{FF2B5EF4-FFF2-40B4-BE49-F238E27FC236}">
                  <a16:creationId xmlns:a16="http://schemas.microsoft.com/office/drawing/2014/main" id="{26F78E5C-2141-31D8-8B1B-8C964704338C}"/>
                </a:ext>
              </a:extLst>
            </p:cNvPr>
            <p:cNvSpPr txBox="1"/>
            <p:nvPr/>
          </p:nvSpPr>
          <p:spPr>
            <a:xfrm>
              <a:off x="9785888" y="4718836"/>
              <a:ext cx="694549" cy="369332"/>
            </a:xfrm>
            <a:prstGeom prst="rect">
              <a:avLst/>
            </a:prstGeom>
            <a:noFill/>
          </p:spPr>
          <p:txBody>
            <a:bodyPr wrap="none" rtlCol="0">
              <a:spAutoFit/>
            </a:bodyPr>
            <a:lstStyle/>
            <a:p>
              <a:r>
                <a:rPr lang="en-US" dirty="0"/>
                <a:t>CRTs</a:t>
              </a:r>
            </a:p>
          </p:txBody>
        </p:sp>
      </p:grpSp>
      <p:grpSp>
        <p:nvGrpSpPr>
          <p:cNvPr id="15" name="Group 14">
            <a:extLst>
              <a:ext uri="{FF2B5EF4-FFF2-40B4-BE49-F238E27FC236}">
                <a16:creationId xmlns:a16="http://schemas.microsoft.com/office/drawing/2014/main" id="{275491CE-1419-9BA1-1ABF-7C043F67AA31}"/>
              </a:ext>
            </a:extLst>
          </p:cNvPr>
          <p:cNvGrpSpPr/>
          <p:nvPr/>
        </p:nvGrpSpPr>
        <p:grpSpPr>
          <a:xfrm>
            <a:off x="8188809" y="2678929"/>
            <a:ext cx="914400" cy="1221540"/>
            <a:chOff x="8517150" y="3866628"/>
            <a:chExt cx="914400" cy="1221540"/>
          </a:xfrm>
        </p:grpSpPr>
        <p:pic>
          <p:nvPicPr>
            <p:cNvPr id="16" name="Graphic 15" descr="Topography Map">
              <a:extLst>
                <a:ext uri="{FF2B5EF4-FFF2-40B4-BE49-F238E27FC236}">
                  <a16:creationId xmlns:a16="http://schemas.microsoft.com/office/drawing/2014/main" id="{68FD816F-5B99-E148-A8A4-CF9B5A8397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7150" y="3866628"/>
              <a:ext cx="914400" cy="914400"/>
            </a:xfrm>
            <a:prstGeom prst="rect">
              <a:avLst/>
            </a:prstGeom>
          </p:spPr>
        </p:pic>
        <p:sp>
          <p:nvSpPr>
            <p:cNvPr id="17" name="TextBox 16">
              <a:extLst>
                <a:ext uri="{FF2B5EF4-FFF2-40B4-BE49-F238E27FC236}">
                  <a16:creationId xmlns:a16="http://schemas.microsoft.com/office/drawing/2014/main" id="{B27551A5-D9AD-0D1C-852E-D17C4EBF5CA7}"/>
                </a:ext>
              </a:extLst>
            </p:cNvPr>
            <p:cNvSpPr txBox="1"/>
            <p:nvPr/>
          </p:nvSpPr>
          <p:spPr>
            <a:xfrm>
              <a:off x="8660001" y="4718836"/>
              <a:ext cx="628698" cy="369332"/>
            </a:xfrm>
            <a:prstGeom prst="rect">
              <a:avLst/>
            </a:prstGeom>
            <a:noFill/>
          </p:spPr>
          <p:txBody>
            <a:bodyPr wrap="none" rtlCol="0">
              <a:spAutoFit/>
            </a:bodyPr>
            <a:lstStyle/>
            <a:p>
              <a:r>
                <a:rPr lang="en-US" dirty="0"/>
                <a:t>Land</a:t>
              </a:r>
            </a:p>
          </p:txBody>
        </p:sp>
      </p:grpSp>
      <p:grpSp>
        <p:nvGrpSpPr>
          <p:cNvPr id="18" name="Group 17">
            <a:extLst>
              <a:ext uri="{FF2B5EF4-FFF2-40B4-BE49-F238E27FC236}">
                <a16:creationId xmlns:a16="http://schemas.microsoft.com/office/drawing/2014/main" id="{88CF098E-B4E0-C7C6-5758-C075C135951E}"/>
              </a:ext>
            </a:extLst>
          </p:cNvPr>
          <p:cNvGrpSpPr/>
          <p:nvPr/>
        </p:nvGrpSpPr>
        <p:grpSpPr>
          <a:xfrm>
            <a:off x="6954371" y="2678929"/>
            <a:ext cx="914400" cy="1221540"/>
            <a:chOff x="7254816" y="3866628"/>
            <a:chExt cx="914400" cy="1221540"/>
          </a:xfrm>
        </p:grpSpPr>
        <p:pic>
          <p:nvPicPr>
            <p:cNvPr id="19" name="Graphic 18" descr="House">
              <a:extLst>
                <a:ext uri="{FF2B5EF4-FFF2-40B4-BE49-F238E27FC236}">
                  <a16:creationId xmlns:a16="http://schemas.microsoft.com/office/drawing/2014/main" id="{1CA6F3FD-D2E2-C1DE-BEA3-8CEA66F342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54816" y="3866628"/>
              <a:ext cx="914400" cy="914400"/>
            </a:xfrm>
            <a:prstGeom prst="rect">
              <a:avLst/>
            </a:prstGeom>
          </p:spPr>
        </p:pic>
        <p:sp>
          <p:nvSpPr>
            <p:cNvPr id="20" name="TextBox 19">
              <a:extLst>
                <a:ext uri="{FF2B5EF4-FFF2-40B4-BE49-F238E27FC236}">
                  <a16:creationId xmlns:a16="http://schemas.microsoft.com/office/drawing/2014/main" id="{CF71EB7F-0E8F-47CB-6771-A55B134C82DA}"/>
                </a:ext>
              </a:extLst>
            </p:cNvPr>
            <p:cNvSpPr txBox="1"/>
            <p:nvPr/>
          </p:nvSpPr>
          <p:spPr>
            <a:xfrm>
              <a:off x="7327937" y="4718836"/>
              <a:ext cx="768159" cy="369332"/>
            </a:xfrm>
            <a:prstGeom prst="rect">
              <a:avLst/>
            </a:prstGeom>
            <a:noFill/>
          </p:spPr>
          <p:txBody>
            <a:bodyPr wrap="none" rtlCol="0">
              <a:spAutoFit/>
            </a:bodyPr>
            <a:lstStyle/>
            <a:p>
              <a:r>
                <a:rPr lang="en-US" dirty="0"/>
                <a:t>Home</a:t>
              </a:r>
            </a:p>
          </p:txBody>
        </p:sp>
      </p:grpSp>
      <p:grpSp>
        <p:nvGrpSpPr>
          <p:cNvPr id="21" name="Group 20">
            <a:extLst>
              <a:ext uri="{FF2B5EF4-FFF2-40B4-BE49-F238E27FC236}">
                <a16:creationId xmlns:a16="http://schemas.microsoft.com/office/drawing/2014/main" id="{82FE259D-BC20-178C-25C4-F98F7913AB9C}"/>
              </a:ext>
            </a:extLst>
          </p:cNvPr>
          <p:cNvGrpSpPr/>
          <p:nvPr/>
        </p:nvGrpSpPr>
        <p:grpSpPr>
          <a:xfrm>
            <a:off x="10498866" y="2678929"/>
            <a:ext cx="1392689" cy="1221540"/>
            <a:chOff x="10799311" y="3866628"/>
            <a:chExt cx="1392689" cy="1221540"/>
          </a:xfrm>
        </p:grpSpPr>
        <p:pic>
          <p:nvPicPr>
            <p:cNvPr id="22" name="Graphic 21" descr="Bank">
              <a:extLst>
                <a:ext uri="{FF2B5EF4-FFF2-40B4-BE49-F238E27FC236}">
                  <a16:creationId xmlns:a16="http://schemas.microsoft.com/office/drawing/2014/main" id="{1DD80C9F-26C4-F38C-FCE8-89DD0B5755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38455" y="3866628"/>
              <a:ext cx="914400" cy="914400"/>
            </a:xfrm>
            <a:prstGeom prst="rect">
              <a:avLst/>
            </a:prstGeom>
          </p:spPr>
        </p:pic>
        <p:sp>
          <p:nvSpPr>
            <p:cNvPr id="23" name="TextBox 22">
              <a:extLst>
                <a:ext uri="{FF2B5EF4-FFF2-40B4-BE49-F238E27FC236}">
                  <a16:creationId xmlns:a16="http://schemas.microsoft.com/office/drawing/2014/main" id="{E4DC5A4E-531C-8A8B-F42C-C1EC79E371D1}"/>
                </a:ext>
              </a:extLst>
            </p:cNvPr>
            <p:cNvSpPr txBox="1"/>
            <p:nvPr/>
          </p:nvSpPr>
          <p:spPr>
            <a:xfrm>
              <a:off x="10799311" y="4718836"/>
              <a:ext cx="1392689" cy="369332"/>
            </a:xfrm>
            <a:prstGeom prst="rect">
              <a:avLst/>
            </a:prstGeom>
            <a:noFill/>
          </p:spPr>
          <p:txBody>
            <a:bodyPr wrap="none" rtlCol="0">
              <a:spAutoFit/>
            </a:bodyPr>
            <a:lstStyle/>
            <a:p>
              <a:r>
                <a:rPr lang="en-US" dirty="0"/>
                <a:t>Endowments</a:t>
              </a:r>
            </a:p>
          </p:txBody>
        </p:sp>
      </p:grpSp>
      <p:grpSp>
        <p:nvGrpSpPr>
          <p:cNvPr id="24" name="Group 23">
            <a:extLst>
              <a:ext uri="{FF2B5EF4-FFF2-40B4-BE49-F238E27FC236}">
                <a16:creationId xmlns:a16="http://schemas.microsoft.com/office/drawing/2014/main" id="{27153B1E-9E84-3663-310A-DDD17E47BA79}"/>
              </a:ext>
            </a:extLst>
          </p:cNvPr>
          <p:cNvGrpSpPr/>
          <p:nvPr/>
        </p:nvGrpSpPr>
        <p:grpSpPr>
          <a:xfrm>
            <a:off x="4499956" y="2678929"/>
            <a:ext cx="1019831" cy="1221540"/>
            <a:chOff x="5194022" y="3866628"/>
            <a:chExt cx="1019831" cy="1221540"/>
          </a:xfrm>
        </p:grpSpPr>
        <p:pic>
          <p:nvPicPr>
            <p:cNvPr id="25" name="Graphic 24" descr="Bank check">
              <a:extLst>
                <a:ext uri="{FF2B5EF4-FFF2-40B4-BE49-F238E27FC236}">
                  <a16:creationId xmlns:a16="http://schemas.microsoft.com/office/drawing/2014/main" id="{0ACC8568-1B2B-692F-B343-A4173AA5F65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46737" y="3866628"/>
              <a:ext cx="914400" cy="914400"/>
            </a:xfrm>
            <a:prstGeom prst="rect">
              <a:avLst/>
            </a:prstGeom>
          </p:spPr>
        </p:pic>
        <p:sp>
          <p:nvSpPr>
            <p:cNvPr id="26" name="TextBox 25">
              <a:extLst>
                <a:ext uri="{FF2B5EF4-FFF2-40B4-BE49-F238E27FC236}">
                  <a16:creationId xmlns:a16="http://schemas.microsoft.com/office/drawing/2014/main" id="{D05B0E48-A04A-F670-34E1-0A5BE62D2D32}"/>
                </a:ext>
              </a:extLst>
            </p:cNvPr>
            <p:cNvSpPr txBox="1"/>
            <p:nvPr/>
          </p:nvSpPr>
          <p:spPr>
            <a:xfrm>
              <a:off x="5194022" y="4718836"/>
              <a:ext cx="1019831" cy="369332"/>
            </a:xfrm>
            <a:prstGeom prst="rect">
              <a:avLst/>
            </a:prstGeom>
            <a:noFill/>
          </p:spPr>
          <p:txBody>
            <a:bodyPr wrap="none" rtlCol="0">
              <a:spAutoFit/>
            </a:bodyPr>
            <a:lstStyle/>
            <a:p>
              <a:r>
                <a:rPr lang="en-US" dirty="0"/>
                <a:t>Bequests</a:t>
              </a:r>
            </a:p>
          </p:txBody>
        </p:sp>
      </p:grpSp>
      <p:grpSp>
        <p:nvGrpSpPr>
          <p:cNvPr id="27" name="Group 26">
            <a:extLst>
              <a:ext uri="{FF2B5EF4-FFF2-40B4-BE49-F238E27FC236}">
                <a16:creationId xmlns:a16="http://schemas.microsoft.com/office/drawing/2014/main" id="{703B7F5D-79F8-E4C2-4F45-5C6A80C2B18C}"/>
              </a:ext>
            </a:extLst>
          </p:cNvPr>
          <p:cNvGrpSpPr/>
          <p:nvPr/>
        </p:nvGrpSpPr>
        <p:grpSpPr>
          <a:xfrm>
            <a:off x="3431992" y="2684706"/>
            <a:ext cx="914400" cy="1221540"/>
            <a:chOff x="3856525" y="3866628"/>
            <a:chExt cx="914400" cy="1221540"/>
          </a:xfrm>
        </p:grpSpPr>
        <p:pic>
          <p:nvPicPr>
            <p:cNvPr id="28" name="Graphic 27" descr="Crops">
              <a:extLst>
                <a:ext uri="{FF2B5EF4-FFF2-40B4-BE49-F238E27FC236}">
                  <a16:creationId xmlns:a16="http://schemas.microsoft.com/office/drawing/2014/main" id="{59322E50-37CA-E454-2FA6-222AA87BF5C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56525" y="3866628"/>
              <a:ext cx="914400" cy="914400"/>
            </a:xfrm>
            <a:prstGeom prst="rect">
              <a:avLst/>
            </a:prstGeom>
          </p:spPr>
        </p:pic>
        <p:sp>
          <p:nvSpPr>
            <p:cNvPr id="29" name="TextBox 28">
              <a:extLst>
                <a:ext uri="{FF2B5EF4-FFF2-40B4-BE49-F238E27FC236}">
                  <a16:creationId xmlns:a16="http://schemas.microsoft.com/office/drawing/2014/main" id="{D0FF97F9-99A3-88F1-D805-60B03ADDC788}"/>
                </a:ext>
              </a:extLst>
            </p:cNvPr>
            <p:cNvSpPr txBox="1"/>
            <p:nvPr/>
          </p:nvSpPr>
          <p:spPr>
            <a:xfrm>
              <a:off x="3957698" y="4718836"/>
              <a:ext cx="712054" cy="369332"/>
            </a:xfrm>
            <a:prstGeom prst="rect">
              <a:avLst/>
            </a:prstGeom>
            <a:noFill/>
          </p:spPr>
          <p:txBody>
            <a:bodyPr wrap="none" rtlCol="0">
              <a:spAutoFit/>
            </a:bodyPr>
            <a:lstStyle/>
            <a:p>
              <a:r>
                <a:rPr lang="en-US" dirty="0"/>
                <a:t>Grain</a:t>
              </a:r>
            </a:p>
          </p:txBody>
        </p:sp>
      </p:grpSp>
    </p:spTree>
    <p:extLst>
      <p:ext uri="{BB962C8B-B14F-4D97-AF65-F5344CB8AC3E}">
        <p14:creationId xmlns:p14="http://schemas.microsoft.com/office/powerpoint/2010/main" val="2071511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61B1C-C26D-131F-CBC0-A4DAAC8A6C8B}"/>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5" name="Content Placeholder 7">
            <a:extLst>
              <a:ext uri="{FF2B5EF4-FFF2-40B4-BE49-F238E27FC236}">
                <a16:creationId xmlns:a16="http://schemas.microsoft.com/office/drawing/2014/main" id="{56AF92C5-D62A-5F94-BB6C-7304ADDAA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
        <p:nvSpPr>
          <p:cNvPr id="2" name="Title 1">
            <a:extLst>
              <a:ext uri="{FF2B5EF4-FFF2-40B4-BE49-F238E27FC236}">
                <a16:creationId xmlns:a16="http://schemas.microsoft.com/office/drawing/2014/main" id="{5A86AAD5-1A4B-574E-ABCD-D3F1E466FE8F}"/>
              </a:ext>
            </a:extLst>
          </p:cNvPr>
          <p:cNvSpPr>
            <a:spLocks noGrp="1"/>
          </p:cNvSpPr>
          <p:nvPr>
            <p:ph type="title"/>
          </p:nvPr>
        </p:nvSpPr>
        <p:spPr>
          <a:xfrm>
            <a:off x="579004" y="337493"/>
            <a:ext cx="11028219" cy="1454990"/>
          </a:xfrm>
        </p:spPr>
        <p:txBody>
          <a:bodyPr>
            <a:normAutofit/>
          </a:bodyPr>
          <a:lstStyle/>
          <a:p>
            <a:pPr lvl="0" eaLnBrk="0" fontAlgn="base" hangingPunct="0">
              <a:spcAft>
                <a:spcPct val="0"/>
              </a:spcAft>
            </a:pPr>
            <a:r>
              <a:rPr lang="en-US" altLang="en-US" dirty="0">
                <a:solidFill>
                  <a:srgbClr val="306B20"/>
                </a:solidFill>
                <a:ea typeface="Calibri" panose="020F0502020204030204" pitchFamily="34" charset="0"/>
                <a:cs typeface="Times New Roman" panose="02020603050405020304" pitchFamily="18" charset="0"/>
              </a:rPr>
              <a:t>Legacy Planning is about Balanced Stewardship</a:t>
            </a:r>
            <a:endParaRPr lang="en-US" dirty="0">
              <a:solidFill>
                <a:srgbClr val="306B20"/>
              </a:solidFill>
            </a:endParaRPr>
          </a:p>
        </p:txBody>
      </p:sp>
      <p:pic>
        <p:nvPicPr>
          <p:cNvPr id="4" name="Picture 3">
            <a:extLst>
              <a:ext uri="{FF2B5EF4-FFF2-40B4-BE49-F238E27FC236}">
                <a16:creationId xmlns:a16="http://schemas.microsoft.com/office/drawing/2014/main" id="{25E3440C-A41F-074E-998F-CF241DF00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206" y="1561289"/>
            <a:ext cx="5199593" cy="43754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9E939D-C93F-6E4F-B717-FF7C5361F4F3}"/>
              </a:ext>
            </a:extLst>
          </p:cNvPr>
          <p:cNvSpPr/>
          <p:nvPr/>
        </p:nvSpPr>
        <p:spPr>
          <a:xfrm rot="17366358">
            <a:off x="3072729" y="3644877"/>
            <a:ext cx="2781088" cy="584775"/>
          </a:xfrm>
          <a:prstGeom prst="rect">
            <a:avLst/>
          </a:prstGeom>
        </p:spPr>
        <p:txBody>
          <a:bodyPr wrap="square">
            <a:spAutoFit/>
          </a:bodyPr>
          <a:lstStyle/>
          <a:p>
            <a:pPr lvl="0" algn="ctr" eaLnBrk="0" fontAlgn="base" hangingPunct="0">
              <a:spcBef>
                <a:spcPct val="0"/>
              </a:spcBef>
              <a:spcAft>
                <a:spcPct val="0"/>
              </a:spcAft>
            </a:pPr>
            <a:r>
              <a:rPr lang="en-US" altLang="en-US" sz="32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Current Gifts</a:t>
            </a:r>
            <a:endParaRPr lang="en-US" altLang="en-US" sz="3200" dirty="0">
              <a:latin typeface="Arial" panose="020B0604020202020204" pitchFamily="34" charset="0"/>
            </a:endParaRPr>
          </a:p>
        </p:txBody>
      </p:sp>
      <p:sp>
        <p:nvSpPr>
          <p:cNvPr id="7" name="Rectangle 6">
            <a:extLst>
              <a:ext uri="{FF2B5EF4-FFF2-40B4-BE49-F238E27FC236}">
                <a16:creationId xmlns:a16="http://schemas.microsoft.com/office/drawing/2014/main" id="{AFF91509-9496-AF4B-923A-EA39803E1390}"/>
              </a:ext>
            </a:extLst>
          </p:cNvPr>
          <p:cNvSpPr/>
          <p:nvPr/>
        </p:nvSpPr>
        <p:spPr>
          <a:xfrm rot="16200000">
            <a:off x="4963032" y="4361405"/>
            <a:ext cx="2108270" cy="584775"/>
          </a:xfrm>
          <a:prstGeom prst="rect">
            <a:avLst/>
          </a:prstGeom>
        </p:spPr>
        <p:txBody>
          <a:bodyPr wrap="none">
            <a:spAutoFit/>
          </a:bodyPr>
          <a:lstStyle/>
          <a:p>
            <a:pPr lvl="0" algn="ctr" eaLnBrk="0" fontAlgn="base" hangingPunct="0">
              <a:spcBef>
                <a:spcPct val="0"/>
              </a:spcBef>
              <a:spcAft>
                <a:spcPct val="0"/>
              </a:spcAft>
            </a:pPr>
            <a:r>
              <a:rPr lang="en-US" altLang="en-US"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Major Gifts</a:t>
            </a:r>
            <a:endParaRPr lang="en-US" altLang="en-US" sz="3200" dirty="0">
              <a:latin typeface="Arial" panose="020B0604020202020204" pitchFamily="34" charset="0"/>
            </a:endParaRPr>
          </a:p>
        </p:txBody>
      </p:sp>
      <p:sp>
        <p:nvSpPr>
          <p:cNvPr id="8" name="Rectangle 7">
            <a:extLst>
              <a:ext uri="{FF2B5EF4-FFF2-40B4-BE49-F238E27FC236}">
                <a16:creationId xmlns:a16="http://schemas.microsoft.com/office/drawing/2014/main" id="{FB2A8EB4-0E28-6342-A6A6-F3A73BD929A2}"/>
              </a:ext>
            </a:extLst>
          </p:cNvPr>
          <p:cNvSpPr/>
          <p:nvPr/>
        </p:nvSpPr>
        <p:spPr>
          <a:xfrm rot="15101597">
            <a:off x="6396024" y="3743231"/>
            <a:ext cx="2299027" cy="584775"/>
          </a:xfrm>
          <a:prstGeom prst="rect">
            <a:avLst/>
          </a:prstGeom>
        </p:spPr>
        <p:txBody>
          <a:bodyPr wrap="none">
            <a:spAutoFit/>
          </a:bodyPr>
          <a:lstStyle/>
          <a:p>
            <a:r>
              <a:rPr lang="en-US" sz="3200" b="1" dirty="0">
                <a:solidFill>
                  <a:schemeClr val="accent2">
                    <a:lumMod val="75000"/>
                  </a:schemeClr>
                </a:solidFill>
              </a:rPr>
              <a:t>Planned Gift</a:t>
            </a:r>
          </a:p>
        </p:txBody>
      </p:sp>
      <p:pic>
        <p:nvPicPr>
          <p:cNvPr id="9" name="Picture 8">
            <a:extLst>
              <a:ext uri="{FF2B5EF4-FFF2-40B4-BE49-F238E27FC236}">
                <a16:creationId xmlns:a16="http://schemas.microsoft.com/office/drawing/2014/main" id="{58E36A5F-E6E3-8F43-B132-2AFBAA2F70E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2069" y="5242258"/>
            <a:ext cx="1830388" cy="8397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4C970ECF-E4A6-1A42-9B50-B1A96802608D}"/>
              </a:ext>
            </a:extLst>
          </p:cNvPr>
          <p:cNvSpPr txBox="1">
            <a:spLocks noChangeArrowheads="1"/>
          </p:cNvSpPr>
          <p:nvPr/>
        </p:nvSpPr>
        <p:spPr bwMode="auto">
          <a:xfrm>
            <a:off x="6562831" y="5384026"/>
            <a:ext cx="1462375" cy="83978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1400" b="1" dirty="0">
                <a:latin typeface="Calibri" panose="020F0502020204030204" pitchFamily="34" charset="0"/>
                <a:ea typeface="Calibri" panose="020F0502020204030204" pitchFamily="34" charset="0"/>
                <a:cs typeface="Times New Roman" panose="02020603050405020304" pitchFamily="18" charset="0"/>
              </a:rPr>
              <a:t>Pledges</a:t>
            </a:r>
            <a:br>
              <a:rPr lang="en-US" altLang="en-US" sz="1400" b="1" dirty="0">
                <a:latin typeface="Calibri" panose="020F0502020204030204" pitchFamily="34" charset="0"/>
                <a:ea typeface="Calibri" panose="020F0502020204030204" pitchFamily="34" charset="0"/>
                <a:cs typeface="Times New Roman" panose="02020603050405020304" pitchFamily="18" charset="0"/>
              </a:rPr>
            </a:br>
            <a:r>
              <a:rPr lang="en-US" altLang="en-US" sz="1400" b="1" dirty="0">
                <a:latin typeface="Calibri" panose="020F0502020204030204" pitchFamily="34" charset="0"/>
                <a:ea typeface="Calibri" panose="020F0502020204030204" pitchFamily="34" charset="0"/>
                <a:cs typeface="Times New Roman" panose="02020603050405020304" pitchFamily="18" charset="0"/>
              </a:rPr>
              <a:t>1-5 YEARS</a:t>
            </a:r>
            <a:br>
              <a:rPr lang="en-US" altLang="en-US" sz="1400" b="1" dirty="0">
                <a:latin typeface="Calibri" panose="020F0502020204030204" pitchFamily="34" charset="0"/>
                <a:ea typeface="Calibri" panose="020F0502020204030204" pitchFamily="34" charset="0"/>
                <a:cs typeface="Times New Roman" panose="02020603050405020304" pitchFamily="18" charset="0"/>
              </a:rPr>
            </a:br>
            <a:r>
              <a:rPr lang="en-US" altLang="en-US" b="1"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Arial" panose="020B0604020202020204" pitchFamily="34" charset="0"/>
            </a:endParaRPr>
          </a:p>
        </p:txBody>
      </p:sp>
      <p:pic>
        <p:nvPicPr>
          <p:cNvPr id="11" name="Picture 2">
            <a:extLst>
              <a:ext uri="{FF2B5EF4-FFF2-40B4-BE49-F238E27FC236}">
                <a16:creationId xmlns:a16="http://schemas.microsoft.com/office/drawing/2014/main" id="{A1E37566-2218-4941-92A1-D01E9D4B73D3}"/>
              </a:ext>
            </a:extLst>
          </p:cNvPr>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604402" y="2953426"/>
            <a:ext cx="1233277" cy="951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7">
            <a:extLst>
              <a:ext uri="{FF2B5EF4-FFF2-40B4-BE49-F238E27FC236}">
                <a16:creationId xmlns:a16="http://schemas.microsoft.com/office/drawing/2014/main" id="{12C8B1FC-6F71-414E-8E88-0C24D0059808}"/>
              </a:ext>
            </a:extLst>
          </p:cNvPr>
          <p:cNvSpPr txBox="1">
            <a:spLocks noChangeArrowheads="1"/>
          </p:cNvSpPr>
          <p:nvPr/>
        </p:nvSpPr>
        <p:spPr bwMode="auto">
          <a:xfrm>
            <a:off x="2617817" y="4139995"/>
            <a:ext cx="1233277" cy="73441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1400" b="1" dirty="0">
                <a:latin typeface="Calibri" panose="020F0502020204030204" pitchFamily="34" charset="0"/>
                <a:ea typeface="Calibri" panose="020F0502020204030204" pitchFamily="34" charset="0"/>
                <a:cs typeface="Times New Roman" panose="02020603050405020304" pitchFamily="18" charset="0"/>
              </a:rPr>
              <a:t>Offering Plate</a:t>
            </a:r>
            <a:br>
              <a:rPr lang="en-US" altLang="en-US" sz="1400" b="1" dirty="0">
                <a:latin typeface="Calibri" panose="020F0502020204030204" pitchFamily="34" charset="0"/>
                <a:ea typeface="Calibri" panose="020F0502020204030204" pitchFamily="34" charset="0"/>
                <a:cs typeface="Times New Roman" panose="02020603050405020304" pitchFamily="18" charset="0"/>
              </a:rPr>
            </a:br>
            <a:r>
              <a:rPr lang="en-US" altLang="en-US" sz="1400" b="1" dirty="0">
                <a:latin typeface="Calibri" panose="020F0502020204030204" pitchFamily="34" charset="0"/>
                <a:ea typeface="Calibri" panose="020F0502020204030204" pitchFamily="34" charset="0"/>
                <a:cs typeface="Times New Roman" panose="02020603050405020304" pitchFamily="18" charset="0"/>
              </a:rPr>
              <a:t>WEEKLY</a:t>
            </a:r>
            <a:br>
              <a:rPr lang="en-US" altLang="en-US" sz="1400" b="1" dirty="0">
                <a:latin typeface="Calibri" panose="020F0502020204030204" pitchFamily="34" charset="0"/>
                <a:ea typeface="Calibri" panose="020F0502020204030204" pitchFamily="34" charset="0"/>
                <a:cs typeface="Times New Roman" panose="02020603050405020304" pitchFamily="18" charset="0"/>
              </a:rPr>
            </a:br>
            <a:r>
              <a:rPr lang="en-US" altLang="en-US" b="1" dirty="0">
                <a:latin typeface="Calibri" panose="020F0502020204030204" pitchFamily="34" charset="0"/>
                <a:ea typeface="Calibri" panose="020F0502020204030204" pitchFamily="34" charset="0"/>
                <a:cs typeface="Times New Roman" panose="02020603050405020304" pitchFamily="18" charset="0"/>
              </a:rPr>
              <a:t>$</a:t>
            </a:r>
            <a:endParaRPr lang="en-US" altLang="en-US" dirty="0">
              <a:latin typeface="Arial" panose="020B0604020202020204" pitchFamily="34" charset="0"/>
            </a:endParaRPr>
          </a:p>
        </p:txBody>
      </p:sp>
      <p:sp>
        <p:nvSpPr>
          <p:cNvPr id="13" name="Rectangle 12">
            <a:extLst>
              <a:ext uri="{FF2B5EF4-FFF2-40B4-BE49-F238E27FC236}">
                <a16:creationId xmlns:a16="http://schemas.microsoft.com/office/drawing/2014/main" id="{7259213D-24FB-A04B-953A-B4B3010C9733}"/>
              </a:ext>
            </a:extLst>
          </p:cNvPr>
          <p:cNvSpPr/>
          <p:nvPr/>
        </p:nvSpPr>
        <p:spPr>
          <a:xfrm>
            <a:off x="6096000" y="3062635"/>
            <a:ext cx="4572000" cy="1015663"/>
          </a:xfrm>
          <a:prstGeom prst="rect">
            <a:avLst/>
          </a:prstGeom>
        </p:spPr>
        <p:txBody>
          <a:bodyPr>
            <a:spAutoFit/>
          </a:bodyPr>
          <a:lstStyle/>
          <a:p>
            <a:pPr lvl="0" algn="ctr" eaLnBrk="0" fontAlgn="base" hangingPunct="0">
              <a:spcBef>
                <a:spcPct val="0"/>
              </a:spcBef>
              <a:spcAft>
                <a:spcPct val="0"/>
              </a:spcAft>
            </a:pPr>
            <a:r>
              <a:rPr lang="en-US" altLang="en-US" b="1" dirty="0">
                <a:latin typeface="Calibri" panose="020F0502020204030204" pitchFamily="34" charset="0"/>
                <a:ea typeface="Calibri" panose="020F0502020204030204" pitchFamily="34" charset="0"/>
                <a:cs typeface="Times New Roman" panose="02020603050405020304" pitchFamily="18" charset="0"/>
              </a:rPr>
              <a:t>Bequests</a:t>
            </a:r>
            <a:br>
              <a:rPr lang="en-US" altLang="en-US" b="1" dirty="0">
                <a:latin typeface="Calibri" panose="020F0502020204030204" pitchFamily="34" charset="0"/>
                <a:ea typeface="Calibri" panose="020F0502020204030204" pitchFamily="34" charset="0"/>
                <a:cs typeface="Times New Roman" panose="02020603050405020304" pitchFamily="18" charset="0"/>
              </a:rPr>
            </a:br>
            <a:r>
              <a:rPr lang="en-US" altLang="en-US" b="1" dirty="0">
                <a:latin typeface="Calibri" panose="020F0502020204030204" pitchFamily="34" charset="0"/>
                <a:ea typeface="Calibri" panose="020F0502020204030204" pitchFamily="34" charset="0"/>
                <a:cs typeface="Times New Roman" panose="02020603050405020304" pitchFamily="18" charset="0"/>
              </a:rPr>
              <a:t>5+ YEARS</a:t>
            </a:r>
            <a:br>
              <a:rPr lang="en-US" altLang="en-US" b="1" dirty="0">
                <a:latin typeface="Calibri" panose="020F0502020204030204" pitchFamily="34" charset="0"/>
                <a:ea typeface="Calibri" panose="020F0502020204030204" pitchFamily="34" charset="0"/>
                <a:cs typeface="Times New Roman" panose="02020603050405020304" pitchFamily="18" charset="0"/>
              </a:rPr>
            </a:br>
            <a:r>
              <a:rPr lang="en-US" altLang="en-US" sz="2400" b="1" dirty="0">
                <a:latin typeface="Calibri" panose="020F0502020204030204" pitchFamily="34" charset="0"/>
                <a:ea typeface="Calibri" panose="020F0502020204030204" pitchFamily="34" charset="0"/>
                <a:cs typeface="Times New Roman" panose="02020603050405020304" pitchFamily="18" charset="0"/>
              </a:rPr>
              <a:t>$$$</a:t>
            </a:r>
            <a:endParaRPr lang="en-US" altLang="en-US" sz="2400" dirty="0">
              <a:latin typeface="Arial" panose="020B0604020202020204" pitchFamily="34" charset="0"/>
            </a:endParaRPr>
          </a:p>
        </p:txBody>
      </p:sp>
      <p:pic>
        <p:nvPicPr>
          <p:cNvPr id="14" name="Picture 10">
            <a:extLst>
              <a:ext uri="{FF2B5EF4-FFF2-40B4-BE49-F238E27FC236}">
                <a16:creationId xmlns:a16="http://schemas.microsoft.com/office/drawing/2014/main" id="{61194A5A-B617-EF4F-8FE2-FE760174BE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7462" y="4074335"/>
            <a:ext cx="1595776" cy="8000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F73EEB6-70EF-1B43-8B40-A20C317EF6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52" t="2688" r="3728" b="1496"/>
          <a:stretch/>
        </p:blipFill>
        <p:spPr bwMode="auto">
          <a:xfrm>
            <a:off x="8948375" y="2528680"/>
            <a:ext cx="1549448" cy="94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76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50181E-10E7-DF4E-A845-4363E7F397F6}"/>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sp>
        <p:nvSpPr>
          <p:cNvPr id="2" name="Title 1">
            <a:extLst>
              <a:ext uri="{FF2B5EF4-FFF2-40B4-BE49-F238E27FC236}">
                <a16:creationId xmlns:a16="http://schemas.microsoft.com/office/drawing/2014/main" id="{C819A078-7944-4A2F-9353-4AEC229ADA44}"/>
              </a:ext>
            </a:extLst>
          </p:cNvPr>
          <p:cNvSpPr>
            <a:spLocks noGrp="1"/>
          </p:cNvSpPr>
          <p:nvPr>
            <p:ph type="title"/>
          </p:nvPr>
        </p:nvSpPr>
        <p:spPr>
          <a:xfrm>
            <a:off x="838200" y="167277"/>
            <a:ext cx="10515600" cy="1325563"/>
          </a:xfrm>
        </p:spPr>
        <p:txBody>
          <a:bodyPr>
            <a:normAutofit/>
          </a:bodyPr>
          <a:lstStyle/>
          <a:p>
            <a:r>
              <a:rPr lang="en-US" dirty="0">
                <a:solidFill>
                  <a:srgbClr val="306B20"/>
                </a:solidFill>
              </a:rPr>
              <a:t>Why should my congregation care about planned gifts? We need $ now. </a:t>
            </a:r>
          </a:p>
        </p:txBody>
      </p:sp>
      <p:sp>
        <p:nvSpPr>
          <p:cNvPr id="10" name="TextBox 9">
            <a:extLst>
              <a:ext uri="{FF2B5EF4-FFF2-40B4-BE49-F238E27FC236}">
                <a16:creationId xmlns:a16="http://schemas.microsoft.com/office/drawing/2014/main" id="{3C62BB8B-5EB4-4700-AC16-876F263B54D6}"/>
              </a:ext>
            </a:extLst>
          </p:cNvPr>
          <p:cNvSpPr txBox="1"/>
          <p:nvPr/>
        </p:nvSpPr>
        <p:spPr>
          <a:xfrm>
            <a:off x="838200" y="1418137"/>
            <a:ext cx="10515600" cy="566308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lumMod val="50000"/>
                  </a:schemeClr>
                </a:solidFill>
              </a:rPr>
              <a:t>92% of individuals maintain or increase annual giving after making a planned gift.*</a:t>
            </a:r>
          </a:p>
          <a:p>
            <a:endParaRPr lang="en-US" sz="2400" dirty="0">
              <a:solidFill>
                <a:schemeClr val="bg1">
                  <a:lumMod val="50000"/>
                </a:schemeClr>
              </a:solidFill>
            </a:endParaRPr>
          </a:p>
          <a:p>
            <a:pPr marL="285750" indent="-285750">
              <a:buFont typeface="Arial" panose="020B0604020202020204" pitchFamily="34" charset="0"/>
              <a:buChar char="•"/>
            </a:pPr>
            <a:r>
              <a:rPr lang="en-US" sz="3200" dirty="0">
                <a:solidFill>
                  <a:schemeClr val="bg1">
                    <a:lumMod val="50000"/>
                  </a:schemeClr>
                </a:solidFill>
              </a:rPr>
              <a:t>Great Wealth Transfer – Over the next 30 years retirees will pass more than $36 trillion to families, friends, nonprofits, and additional beneficiaries. **</a:t>
            </a:r>
          </a:p>
          <a:p>
            <a:pPr marL="285750" indent="-285750">
              <a:buFont typeface="Arial" panose="020B0604020202020204" pitchFamily="34" charset="0"/>
              <a:buChar char="•"/>
            </a:pPr>
            <a:endParaRPr lang="en-US" sz="2400" dirty="0">
              <a:solidFill>
                <a:schemeClr val="bg1">
                  <a:lumMod val="50000"/>
                </a:schemeClr>
              </a:solidFill>
            </a:endParaRPr>
          </a:p>
          <a:p>
            <a:pPr marL="285750" indent="-285750">
              <a:buFont typeface="Arial" panose="020B0604020202020204" pitchFamily="34" charset="0"/>
              <a:buChar char="•"/>
            </a:pPr>
            <a:r>
              <a:rPr lang="en-US" sz="3200" dirty="0">
                <a:solidFill>
                  <a:schemeClr val="bg1">
                    <a:lumMod val="50000"/>
                  </a:schemeClr>
                </a:solidFill>
              </a:rPr>
              <a:t>Nonprofits that focus on noncash gifts see exponential growth in their total fundraising. ***</a:t>
            </a:r>
          </a:p>
          <a:p>
            <a:r>
              <a:rPr lang="en-US" dirty="0">
                <a:solidFill>
                  <a:schemeClr val="bg1">
                    <a:lumMod val="50000"/>
                  </a:schemeClr>
                </a:solidFill>
              </a:rPr>
              <a:t> </a:t>
            </a:r>
          </a:p>
          <a:p>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p:txBody>
      </p:sp>
      <p:pic>
        <p:nvPicPr>
          <p:cNvPr id="11" name="Content Placeholder 7">
            <a:extLst>
              <a:ext uri="{FF2B5EF4-FFF2-40B4-BE49-F238E27FC236}">
                <a16:creationId xmlns:a16="http://schemas.microsoft.com/office/drawing/2014/main" id="{E07FC4DC-C91A-5647-B56F-3A45D5A57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Tree>
    <p:extLst>
      <p:ext uri="{BB962C8B-B14F-4D97-AF65-F5344CB8AC3E}">
        <p14:creationId xmlns:p14="http://schemas.microsoft.com/office/powerpoint/2010/main" val="214180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E021-8C06-B33A-CFD1-40CFB180031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8E69614-34DC-0953-4ED6-7192335C8057}"/>
              </a:ext>
            </a:extLst>
          </p:cNvPr>
          <p:cNvSpPr>
            <a:spLocks noGrp="1"/>
          </p:cNvSpPr>
          <p:nvPr>
            <p:ph type="subTitle" idx="1"/>
          </p:nvPr>
        </p:nvSpPr>
        <p:spPr/>
        <p:txBody>
          <a:bodyPr/>
          <a:lstStyle/>
          <a:p>
            <a:endParaRPr lang="en-US"/>
          </a:p>
        </p:txBody>
      </p:sp>
      <p:pic>
        <p:nvPicPr>
          <p:cNvPr id="4" name="Picture 2" descr="Chart: What Assets Make Up Wealth?">
            <a:extLst>
              <a:ext uri="{FF2B5EF4-FFF2-40B4-BE49-F238E27FC236}">
                <a16:creationId xmlns:a16="http://schemas.microsoft.com/office/drawing/2014/main" id="{07BA3E38-03E6-0F61-D80C-0CFAD6E75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 t="21851" r="2864" b="26611"/>
          <a:stretch/>
        </p:blipFill>
        <p:spPr bwMode="auto">
          <a:xfrm>
            <a:off x="905551" y="0"/>
            <a:ext cx="9687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6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CAF556-7179-E327-58F9-BD05E7504AAF}"/>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dirty="0"/>
              <a:t>Being in the story…</a:t>
            </a:r>
          </a:p>
        </p:txBody>
      </p:sp>
      <p:pic>
        <p:nvPicPr>
          <p:cNvPr id="6" name="Content Placeholder 5" descr="A group of people sitting in a church&#10;&#10;Description automatically generated">
            <a:extLst>
              <a:ext uri="{FF2B5EF4-FFF2-40B4-BE49-F238E27FC236}">
                <a16:creationId xmlns:a16="http://schemas.microsoft.com/office/drawing/2014/main" id="{1E08938A-9D31-362D-4614-E9E54D0840A2}"/>
              </a:ext>
            </a:extLst>
          </p:cNvPr>
          <p:cNvPicPr>
            <a:picLocks noGrp="1" noChangeAspect="1"/>
          </p:cNvPicPr>
          <p:nvPr>
            <p:ph sz="half" idx="1"/>
          </p:nvPr>
        </p:nvPicPr>
        <p:blipFill rotWithShape="1">
          <a:blip r:embed="rId2"/>
          <a:srcRect l="7472" r="17050"/>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0881679C-3B6C-CB4C-FD95-C1C09476722A}"/>
              </a:ext>
            </a:extLst>
          </p:cNvPr>
          <p:cNvSpPr>
            <a:spLocks noGrp="1"/>
          </p:cNvSpPr>
          <p:nvPr>
            <p:ph sz="half" idx="2"/>
          </p:nvPr>
        </p:nvSpPr>
        <p:spPr>
          <a:xfrm>
            <a:off x="7058025" y="2194102"/>
            <a:ext cx="4614468" cy="4054298"/>
          </a:xfrm>
        </p:spPr>
        <p:txBody>
          <a:bodyPr vert="horz" lIns="91440" tIns="45720" rIns="91440" bIns="45720" rtlCol="0">
            <a:normAutofit/>
          </a:bodyPr>
          <a:lstStyle/>
          <a:p>
            <a:r>
              <a:rPr lang="en-US" sz="2400" dirty="0"/>
              <a:t>Who are you, and why did you come?</a:t>
            </a:r>
          </a:p>
          <a:p>
            <a:r>
              <a:rPr lang="en-US" sz="2400" dirty="0"/>
              <a:t>What was your experience of the day?</a:t>
            </a:r>
          </a:p>
          <a:p>
            <a:r>
              <a:rPr lang="en-US" sz="2400" dirty="0"/>
              <a:t>What does this tell you about who Jesus is?</a:t>
            </a:r>
          </a:p>
          <a:p>
            <a:r>
              <a:rPr lang="en-US" sz="2400" dirty="0"/>
              <a:t>How might this help you live differently?</a:t>
            </a:r>
          </a:p>
        </p:txBody>
      </p:sp>
    </p:spTree>
    <p:extLst>
      <p:ext uri="{BB962C8B-B14F-4D97-AF65-F5344CB8AC3E}">
        <p14:creationId xmlns:p14="http://schemas.microsoft.com/office/powerpoint/2010/main" val="4064923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CF9D48-49DD-7C4D-93CF-58BEA791CAD1}"/>
              </a:ext>
            </a:extLst>
          </p:cNvPr>
          <p:cNvSpPr/>
          <p:nvPr/>
        </p:nvSpPr>
        <p:spPr>
          <a:xfrm>
            <a:off x="1843645" y="508202"/>
            <a:ext cx="6096000" cy="830997"/>
          </a:xfrm>
          <a:prstGeom prst="rect">
            <a:avLst/>
          </a:prstGeom>
        </p:spPr>
        <p:txBody>
          <a:bodyPr>
            <a:spAutoFit/>
          </a:bodyPr>
          <a:lstStyle/>
          <a:p>
            <a:r>
              <a:rPr lang="en-US" sz="4800" dirty="0">
                <a:solidFill>
                  <a:srgbClr val="306B20"/>
                </a:solidFill>
              </a:rPr>
              <a:t>Opportunity! </a:t>
            </a:r>
          </a:p>
        </p:txBody>
      </p:sp>
      <p:sp>
        <p:nvSpPr>
          <p:cNvPr id="3" name="Rectangle 2">
            <a:extLst>
              <a:ext uri="{FF2B5EF4-FFF2-40B4-BE49-F238E27FC236}">
                <a16:creationId xmlns:a16="http://schemas.microsoft.com/office/drawing/2014/main" id="{8D50714A-2671-7C45-83D6-1E2F39C81F04}"/>
              </a:ext>
            </a:extLst>
          </p:cNvPr>
          <p:cNvSpPr/>
          <p:nvPr/>
        </p:nvSpPr>
        <p:spPr>
          <a:xfrm>
            <a:off x="1406370" y="1534885"/>
            <a:ext cx="9599088" cy="4333109"/>
          </a:xfrm>
          <a:prstGeom prst="rect">
            <a:avLst/>
          </a:prstGeom>
        </p:spPr>
        <p:txBody>
          <a:bodyPr wrap="square">
            <a:spAutoFit/>
          </a:bodyPr>
          <a:lstStyle/>
          <a:p>
            <a:pPr marL="571500" indent="-269875">
              <a:buFont typeface="Arial" panose="020B0604020202020204" pitchFamily="34" charset="0"/>
              <a:buChar char="•"/>
            </a:pPr>
            <a:r>
              <a:rPr lang="en-US" sz="3600" dirty="0">
                <a:solidFill>
                  <a:schemeClr val="bg1">
                    <a:lumMod val="50000"/>
                  </a:schemeClr>
                </a:solidFill>
              </a:rPr>
              <a:t> 68% of Americans lack a valid will!</a:t>
            </a:r>
          </a:p>
          <a:p>
            <a:pPr marL="292100">
              <a:buFont typeface="Arial" panose="020B0604020202020204" pitchFamily="34" charset="0"/>
              <a:buChar char="•"/>
            </a:pPr>
            <a:r>
              <a:rPr lang="en-US" sz="3600" dirty="0">
                <a:solidFill>
                  <a:schemeClr val="bg1">
                    <a:lumMod val="50000"/>
                  </a:schemeClr>
                </a:solidFill>
              </a:rPr>
              <a:t>  Over 85% of people learn about bequests from their charities. </a:t>
            </a:r>
          </a:p>
          <a:p>
            <a:pPr marL="292100">
              <a:buFont typeface="Arial" panose="020B0604020202020204" pitchFamily="34" charset="0"/>
              <a:buChar char="•"/>
            </a:pPr>
            <a:r>
              <a:rPr lang="en-US" sz="3600" dirty="0">
                <a:solidFill>
                  <a:schemeClr val="bg1">
                    <a:lumMod val="50000"/>
                  </a:schemeClr>
                </a:solidFill>
              </a:rPr>
              <a:t>  Only 25% of individuals change a gift once it is in their will. </a:t>
            </a:r>
          </a:p>
          <a:p>
            <a:pPr marL="292100">
              <a:buFont typeface="Arial" panose="020B0604020202020204" pitchFamily="34" charset="0"/>
              <a:buChar char="•"/>
            </a:pPr>
            <a:r>
              <a:rPr lang="en-US" sz="3600" dirty="0">
                <a:solidFill>
                  <a:schemeClr val="bg1">
                    <a:lumMod val="50000"/>
                  </a:schemeClr>
                </a:solidFill>
              </a:rPr>
              <a:t>  Only 33% of people will tell you about a gift they have made. </a:t>
            </a:r>
          </a:p>
          <a:p>
            <a:pPr marL="2921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4D75C80A-F0DA-464E-AF50-08F662DE85D4}"/>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7" name="Content Placeholder 7">
            <a:extLst>
              <a:ext uri="{FF2B5EF4-FFF2-40B4-BE49-F238E27FC236}">
                <a16:creationId xmlns:a16="http://schemas.microsoft.com/office/drawing/2014/main" id="{DCDD7129-21DC-E140-8E88-CF8FC3440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Tree>
    <p:extLst>
      <p:ext uri="{BB962C8B-B14F-4D97-AF65-F5344CB8AC3E}">
        <p14:creationId xmlns:p14="http://schemas.microsoft.com/office/powerpoint/2010/main" val="3420833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D8B503-22FC-178F-DDB8-A5CCB8A59625}"/>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5" name="Content Placeholder 7">
            <a:extLst>
              <a:ext uri="{FF2B5EF4-FFF2-40B4-BE49-F238E27FC236}">
                <a16:creationId xmlns:a16="http://schemas.microsoft.com/office/drawing/2014/main" id="{1791C4CB-C8C4-5D14-D6C2-CE3458B50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
        <p:nvSpPr>
          <p:cNvPr id="3" name="Title 2">
            <a:extLst>
              <a:ext uri="{FF2B5EF4-FFF2-40B4-BE49-F238E27FC236}">
                <a16:creationId xmlns:a16="http://schemas.microsoft.com/office/drawing/2014/main" id="{EDE82034-AEBD-FB4F-9292-00736C277FFB}"/>
              </a:ext>
            </a:extLst>
          </p:cNvPr>
          <p:cNvSpPr>
            <a:spLocks noGrp="1"/>
          </p:cNvSpPr>
          <p:nvPr>
            <p:ph type="title"/>
          </p:nvPr>
        </p:nvSpPr>
        <p:spPr/>
        <p:txBody>
          <a:bodyPr/>
          <a:lstStyle/>
          <a:p>
            <a:r>
              <a:rPr lang="en-US" dirty="0">
                <a:solidFill>
                  <a:srgbClr val="0C6834"/>
                </a:solidFill>
                <a:latin typeface="+mn-lt"/>
                <a:cs typeface="Calibri" panose="020F0502020204030204" pitchFamily="34" charset="0"/>
              </a:rPr>
              <a:t>Why is Planning so Important?</a:t>
            </a:r>
          </a:p>
        </p:txBody>
      </p:sp>
      <p:sp>
        <p:nvSpPr>
          <p:cNvPr id="20" name="Rectangle 19">
            <a:extLst>
              <a:ext uri="{FF2B5EF4-FFF2-40B4-BE49-F238E27FC236}">
                <a16:creationId xmlns:a16="http://schemas.microsoft.com/office/drawing/2014/main" id="{542F58B8-A41F-ED42-A651-1818CAC147F6}"/>
              </a:ext>
            </a:extLst>
          </p:cNvPr>
          <p:cNvSpPr/>
          <p:nvPr/>
        </p:nvSpPr>
        <p:spPr>
          <a:xfrm>
            <a:off x="6781800" y="1"/>
            <a:ext cx="3350526" cy="461665"/>
          </a:xfrm>
          <a:prstGeom prst="rect">
            <a:avLst/>
          </a:prstGeom>
        </p:spPr>
        <p:txBody>
          <a:bodyPr wrap="square">
            <a:spAutoFit/>
          </a:bodyPr>
          <a:lstStyle/>
          <a:p>
            <a:r>
              <a:rPr lang="en-US" sz="2400" b="1" dirty="0">
                <a:solidFill>
                  <a:schemeClr val="bg1"/>
                </a:solidFill>
              </a:rPr>
              <a:t>Your Legacy</a:t>
            </a:r>
            <a:endParaRPr lang="en-US" sz="2400" dirty="0"/>
          </a:p>
        </p:txBody>
      </p:sp>
      <p:sp>
        <p:nvSpPr>
          <p:cNvPr id="7" name="Rectangle 6">
            <a:extLst>
              <a:ext uri="{FF2B5EF4-FFF2-40B4-BE49-F238E27FC236}">
                <a16:creationId xmlns:a16="http://schemas.microsoft.com/office/drawing/2014/main" id="{249336FA-EB73-4CF4-3010-8C28B2A7FFBF}"/>
              </a:ext>
            </a:extLst>
          </p:cNvPr>
          <p:cNvSpPr/>
          <p:nvPr/>
        </p:nvSpPr>
        <p:spPr>
          <a:xfrm>
            <a:off x="2047745" y="4907098"/>
            <a:ext cx="2134892" cy="523220"/>
          </a:xfrm>
          <a:prstGeom prst="rect">
            <a:avLst/>
          </a:prstGeom>
        </p:spPr>
        <p:txBody>
          <a:bodyPr wrap="square">
            <a:spAutoFit/>
          </a:bodyPr>
          <a:lstStyle/>
          <a:p>
            <a:pPr algn="ctr"/>
            <a:r>
              <a:rPr lang="en-US" sz="2800" dirty="0">
                <a:solidFill>
                  <a:srgbClr val="0A6834"/>
                </a:solidFill>
              </a:rPr>
              <a:t>Expectation</a:t>
            </a:r>
          </a:p>
        </p:txBody>
      </p:sp>
      <p:pic>
        <p:nvPicPr>
          <p:cNvPr id="9" name="Picture 2" descr="&quot;1-minute brownie&quot; might possibly be our favorite 3 words of all time. AND you can microwave them using just a mug. What can go wrong?&#10;Get the recipe from Spark Recipes »&#10;">
            <a:extLst>
              <a:ext uri="{FF2B5EF4-FFF2-40B4-BE49-F238E27FC236}">
                <a16:creationId xmlns:a16="http://schemas.microsoft.com/office/drawing/2014/main" id="{7A206DB2-5F6B-C53D-90D3-BB474C2E9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799" y="1882295"/>
            <a:ext cx="2811017" cy="30288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n't turn your back on the microwave, guys, and pay attention to the power levels. Fondue anyone?&#10;See more at Craft Fails »&#10;">
            <a:extLst>
              <a:ext uri="{FF2B5EF4-FFF2-40B4-BE49-F238E27FC236}">
                <a16:creationId xmlns:a16="http://schemas.microsoft.com/office/drawing/2014/main" id="{1CD01910-EABE-8F70-C8DA-40E165797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806431"/>
            <a:ext cx="3724499" cy="30288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5678458-C8A9-BD4A-7E20-954E435A7787}"/>
              </a:ext>
            </a:extLst>
          </p:cNvPr>
          <p:cNvSpPr/>
          <p:nvPr/>
        </p:nvSpPr>
        <p:spPr>
          <a:xfrm>
            <a:off x="8232943" y="4879790"/>
            <a:ext cx="1237839" cy="523220"/>
          </a:xfrm>
          <a:prstGeom prst="rect">
            <a:avLst/>
          </a:prstGeom>
        </p:spPr>
        <p:txBody>
          <a:bodyPr wrap="none">
            <a:spAutoFit/>
          </a:bodyPr>
          <a:lstStyle/>
          <a:p>
            <a:pPr algn="ctr"/>
            <a:r>
              <a:rPr lang="en-US" sz="2800" dirty="0">
                <a:solidFill>
                  <a:srgbClr val="005B1C"/>
                </a:solidFill>
              </a:rPr>
              <a:t>Reality</a:t>
            </a:r>
          </a:p>
        </p:txBody>
      </p:sp>
    </p:spTree>
    <p:extLst>
      <p:ext uri="{BB962C8B-B14F-4D97-AF65-F5344CB8AC3E}">
        <p14:creationId xmlns:p14="http://schemas.microsoft.com/office/powerpoint/2010/main" val="1615675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A078-7944-4A2F-9353-4AEC229ADA44}"/>
              </a:ext>
            </a:extLst>
          </p:cNvPr>
          <p:cNvSpPr>
            <a:spLocks noGrp="1"/>
          </p:cNvSpPr>
          <p:nvPr>
            <p:ph type="title"/>
          </p:nvPr>
        </p:nvSpPr>
        <p:spPr>
          <a:xfrm>
            <a:off x="838200" y="129427"/>
            <a:ext cx="10515600" cy="1325563"/>
          </a:xfrm>
        </p:spPr>
        <p:txBody>
          <a:bodyPr/>
          <a:lstStyle/>
          <a:p>
            <a:r>
              <a:rPr lang="en-US" dirty="0">
                <a:solidFill>
                  <a:srgbClr val="306B20"/>
                </a:solidFill>
              </a:rPr>
              <a:t>Listen, Listen, Listen for opportunities:</a:t>
            </a:r>
          </a:p>
        </p:txBody>
      </p:sp>
      <p:sp>
        <p:nvSpPr>
          <p:cNvPr id="10" name="TextBox 9">
            <a:extLst>
              <a:ext uri="{FF2B5EF4-FFF2-40B4-BE49-F238E27FC236}">
                <a16:creationId xmlns:a16="http://schemas.microsoft.com/office/drawing/2014/main" id="{3C62BB8B-5EB4-4700-AC16-876F263B54D6}"/>
              </a:ext>
            </a:extLst>
          </p:cNvPr>
          <p:cNvSpPr txBox="1"/>
          <p:nvPr/>
        </p:nvSpPr>
        <p:spPr>
          <a:xfrm>
            <a:off x="2505832" y="1454990"/>
            <a:ext cx="9263380" cy="5509200"/>
          </a:xfrm>
          <a:prstGeom prst="rect">
            <a:avLst/>
          </a:prstGeom>
          <a:noFill/>
        </p:spPr>
        <p:txBody>
          <a:bodyPr wrap="square" rtlCol="0">
            <a:spAutoFit/>
          </a:bodyPr>
          <a:lstStyle/>
          <a:p>
            <a:r>
              <a:rPr lang="en-US" sz="2800" dirty="0">
                <a:solidFill>
                  <a:schemeClr val="bg1">
                    <a:lumMod val="50000"/>
                  </a:schemeClr>
                </a:solidFill>
              </a:rPr>
              <a:t>I wish I could do more for our congregation, but … </a:t>
            </a:r>
          </a:p>
          <a:p>
            <a:pPr marL="1200150" lvl="2" indent="-285750">
              <a:buFont typeface="Arial" panose="020B0604020202020204" pitchFamily="34" charset="0"/>
              <a:buChar char="•"/>
            </a:pPr>
            <a:r>
              <a:rPr lang="en-US" sz="2800" dirty="0">
                <a:solidFill>
                  <a:schemeClr val="bg1">
                    <a:lumMod val="50000"/>
                  </a:schemeClr>
                </a:solidFill>
              </a:rPr>
              <a:t>My investments aren’t doing what they should.</a:t>
            </a:r>
          </a:p>
          <a:p>
            <a:pPr marL="1200150" lvl="2" indent="-285750">
              <a:buFont typeface="Arial" panose="020B0604020202020204" pitchFamily="34" charset="0"/>
              <a:buChar char="•"/>
            </a:pPr>
            <a:r>
              <a:rPr lang="en-US" sz="2800" dirty="0">
                <a:solidFill>
                  <a:schemeClr val="bg1">
                    <a:lumMod val="50000"/>
                  </a:schemeClr>
                </a:solidFill>
              </a:rPr>
              <a:t>I can’t itemize my deductions, so I don’t get a charitable income tax deduction. </a:t>
            </a:r>
          </a:p>
          <a:p>
            <a:pPr marL="1200150" lvl="2" indent="-285750">
              <a:buFont typeface="Arial" panose="020B0604020202020204" pitchFamily="34" charset="0"/>
              <a:buChar char="•"/>
            </a:pPr>
            <a:r>
              <a:rPr lang="en-US" sz="2800" dirty="0">
                <a:solidFill>
                  <a:schemeClr val="bg1">
                    <a:lumMod val="50000"/>
                  </a:schemeClr>
                </a:solidFill>
              </a:rPr>
              <a:t>I’m concerned about paying for my long-term care needs. </a:t>
            </a:r>
          </a:p>
          <a:p>
            <a:pPr marL="1200150" lvl="2" indent="-285750">
              <a:buFont typeface="Arial" panose="020B0604020202020204" pitchFamily="34" charset="0"/>
              <a:buChar char="•"/>
            </a:pPr>
            <a:r>
              <a:rPr lang="en-US" sz="2800" dirty="0">
                <a:solidFill>
                  <a:schemeClr val="bg1">
                    <a:lumMod val="50000"/>
                  </a:schemeClr>
                </a:solidFill>
              </a:rPr>
              <a:t>I want to make sure my family is taken care of first. </a:t>
            </a:r>
          </a:p>
          <a:p>
            <a:pPr marL="1200150" lvl="2" indent="-285750">
              <a:buFont typeface="Arial" panose="020B0604020202020204" pitchFamily="34" charset="0"/>
              <a:buChar char="•"/>
            </a:pPr>
            <a:r>
              <a:rPr lang="en-US" sz="2800" dirty="0">
                <a:solidFill>
                  <a:schemeClr val="bg1">
                    <a:lumMod val="50000"/>
                  </a:schemeClr>
                </a:solidFill>
              </a:rPr>
              <a:t>I need to sell my (business/family farm/vacation property.)</a:t>
            </a:r>
          </a:p>
          <a:p>
            <a:endParaRPr lang="en-US" sz="2800" dirty="0">
              <a:solidFill>
                <a:schemeClr val="bg1">
                  <a:lumMod val="50000"/>
                </a:schemeClr>
              </a:solidFill>
            </a:endParaRPr>
          </a:p>
          <a:p>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p:txBody>
      </p:sp>
      <p:pic>
        <p:nvPicPr>
          <p:cNvPr id="7" name="Picture 2">
            <a:extLst>
              <a:ext uri="{FF2B5EF4-FFF2-40B4-BE49-F238E27FC236}">
                <a16:creationId xmlns:a16="http://schemas.microsoft.com/office/drawing/2014/main" id="{CDB67CC4-B07B-874C-9AD4-7C507703A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36174"/>
            <a:ext cx="2255452" cy="37856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C925C6-6CBE-6341-8D34-C932C5BA7B15}"/>
              </a:ext>
            </a:extLst>
          </p:cNvPr>
          <p:cNvPicPr>
            <a:picLocks noChangeAspect="1"/>
          </p:cNvPicPr>
          <p:nvPr/>
        </p:nvPicPr>
        <p:blipFill rotWithShape="1">
          <a:blip r:embed="rId4">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11" name="Content Placeholder 7">
            <a:extLst>
              <a:ext uri="{FF2B5EF4-FFF2-40B4-BE49-F238E27FC236}">
                <a16:creationId xmlns:a16="http://schemas.microsoft.com/office/drawing/2014/main" id="{726762B4-FDF3-7D48-92D7-4CC42E011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Tree>
    <p:extLst>
      <p:ext uri="{BB962C8B-B14F-4D97-AF65-F5344CB8AC3E}">
        <p14:creationId xmlns:p14="http://schemas.microsoft.com/office/powerpoint/2010/main" val="2623612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954ED9-9257-5947-BCD9-3CA5ADB0DF27}"/>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11" name="Content Placeholder 7">
            <a:extLst>
              <a:ext uri="{FF2B5EF4-FFF2-40B4-BE49-F238E27FC236}">
                <a16:creationId xmlns:a16="http://schemas.microsoft.com/office/drawing/2014/main" id="{4F16BE06-675D-0C47-9E2D-A43888BA3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
        <p:nvSpPr>
          <p:cNvPr id="2" name="Title 1">
            <a:extLst>
              <a:ext uri="{FF2B5EF4-FFF2-40B4-BE49-F238E27FC236}">
                <a16:creationId xmlns:a16="http://schemas.microsoft.com/office/drawing/2014/main" id="{C819A078-7944-4A2F-9353-4AEC229ADA44}"/>
              </a:ext>
            </a:extLst>
          </p:cNvPr>
          <p:cNvSpPr>
            <a:spLocks noGrp="1"/>
          </p:cNvSpPr>
          <p:nvPr>
            <p:ph type="title"/>
          </p:nvPr>
        </p:nvSpPr>
        <p:spPr>
          <a:xfrm>
            <a:off x="838200" y="265087"/>
            <a:ext cx="10515600" cy="1325563"/>
          </a:xfrm>
        </p:spPr>
        <p:txBody>
          <a:bodyPr/>
          <a:lstStyle/>
          <a:p>
            <a:r>
              <a:rPr lang="en-US" dirty="0">
                <a:solidFill>
                  <a:srgbClr val="306B20"/>
                </a:solidFill>
              </a:rPr>
              <a:t>Offer Lutheran Giving’s Services:</a:t>
            </a:r>
          </a:p>
        </p:txBody>
      </p:sp>
      <p:sp>
        <p:nvSpPr>
          <p:cNvPr id="10" name="TextBox 9">
            <a:extLst>
              <a:ext uri="{FF2B5EF4-FFF2-40B4-BE49-F238E27FC236}">
                <a16:creationId xmlns:a16="http://schemas.microsoft.com/office/drawing/2014/main" id="{3C62BB8B-5EB4-4700-AC16-876F263B54D6}"/>
              </a:ext>
            </a:extLst>
          </p:cNvPr>
          <p:cNvSpPr txBox="1"/>
          <p:nvPr/>
        </p:nvSpPr>
        <p:spPr>
          <a:xfrm>
            <a:off x="1172997" y="1315659"/>
            <a:ext cx="10515600" cy="3354765"/>
          </a:xfrm>
          <a:prstGeom prst="rect">
            <a:avLst/>
          </a:prstGeom>
          <a:noFill/>
        </p:spPr>
        <p:txBody>
          <a:bodyPr wrap="square" rtlCol="0">
            <a:spAutoFit/>
          </a:bodyPr>
          <a:lstStyle/>
          <a:p>
            <a:r>
              <a:rPr lang="en-US" sz="2800" dirty="0">
                <a:solidFill>
                  <a:schemeClr val="bg1">
                    <a:lumMod val="50000"/>
                  </a:schemeClr>
                </a:solidFill>
              </a:rPr>
              <a:t>We have an individual in our Synod who specializes in gift planning through Lutheran Giving.  Her services are free and confidential and can help you maximize the value of a gift to your family as well as to our congregation. I would be happy to arrange for you to meet with her to discuss your goals.   </a:t>
            </a: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a:p>
            <a:pPr marL="285750" indent="-285750">
              <a:buFont typeface="Arial" panose="020B0604020202020204" pitchFamily="34" charset="0"/>
              <a:buChar char="•"/>
            </a:pPr>
            <a:endParaRPr lang="en-US" dirty="0">
              <a:solidFill>
                <a:schemeClr val="bg1">
                  <a:lumMod val="50000"/>
                </a:schemeClr>
              </a:solidFill>
            </a:endParaRPr>
          </a:p>
        </p:txBody>
      </p:sp>
      <p:pic>
        <p:nvPicPr>
          <p:cNvPr id="7" name="Picture 4" descr="Image result for Resources">
            <a:extLst>
              <a:ext uri="{FF2B5EF4-FFF2-40B4-BE49-F238E27FC236}">
                <a16:creationId xmlns:a16="http://schemas.microsoft.com/office/drawing/2014/main" id="{B2A98CF8-032E-C241-8F31-56458C72B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607" y="4889500"/>
            <a:ext cx="6197600" cy="196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1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9EC2-1961-1E29-7CDD-3B2152CECCB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36CCB03-2D48-09D8-5015-B18B1705FA3B}"/>
              </a:ext>
            </a:extLst>
          </p:cNvPr>
          <p:cNvSpPr txBox="1"/>
          <p:nvPr/>
        </p:nvSpPr>
        <p:spPr>
          <a:xfrm>
            <a:off x="838200" y="1133802"/>
            <a:ext cx="10515600" cy="3970318"/>
          </a:xfrm>
          <a:prstGeom prst="rect">
            <a:avLst/>
          </a:prstGeom>
          <a:noFill/>
        </p:spPr>
        <p:txBody>
          <a:bodyPr wrap="square" rtlCol="0">
            <a:spAutoFit/>
          </a:bodyPr>
          <a:lstStyle/>
          <a:p>
            <a:r>
              <a:rPr lang="en-US" sz="3600" dirty="0">
                <a:solidFill>
                  <a:schemeClr val="bg1">
                    <a:lumMod val="50000"/>
                  </a:schemeClr>
                </a:solidFill>
                <a:latin typeface="Calibri" panose="020F0502020204030204" pitchFamily="34" charset="0"/>
                <a:cs typeface="Calibri" panose="020F0502020204030204" pitchFamily="34" charset="0"/>
              </a:rPr>
              <a:t>Lutheran Giving does not raise money for its own mission.  </a:t>
            </a:r>
          </a:p>
          <a:p>
            <a:endParaRPr lang="en-US" sz="3600" dirty="0">
              <a:solidFill>
                <a:schemeClr val="bg1">
                  <a:lumMod val="50000"/>
                </a:schemeClr>
              </a:solidFill>
              <a:latin typeface="Calibri" panose="020F0502020204030204" pitchFamily="34" charset="0"/>
              <a:cs typeface="Calibri" panose="020F0502020204030204" pitchFamily="34" charset="0"/>
            </a:endParaRPr>
          </a:p>
          <a:p>
            <a:r>
              <a:rPr lang="en-US" sz="3600" dirty="0">
                <a:solidFill>
                  <a:schemeClr val="bg1">
                    <a:lumMod val="50000"/>
                  </a:schemeClr>
                </a:solidFill>
                <a:latin typeface="Calibri" panose="020F0502020204030204" pitchFamily="34" charset="0"/>
                <a:cs typeface="Calibri" panose="020F0502020204030204" pitchFamily="34" charset="0"/>
              </a:rPr>
              <a:t>Services are at </a:t>
            </a:r>
            <a:r>
              <a:rPr lang="en-US" sz="3600" u="sng" dirty="0">
                <a:solidFill>
                  <a:schemeClr val="bg1">
                    <a:lumMod val="50000"/>
                  </a:schemeClr>
                </a:solidFill>
                <a:latin typeface="Calibri" panose="020F0502020204030204" pitchFamily="34" charset="0"/>
                <a:cs typeface="Calibri" panose="020F0502020204030204" pitchFamily="34" charset="0"/>
              </a:rPr>
              <a:t>no cost</a:t>
            </a:r>
            <a:r>
              <a:rPr lang="en-US" sz="3600" dirty="0">
                <a:solidFill>
                  <a:schemeClr val="bg1">
                    <a:lumMod val="50000"/>
                  </a:schemeClr>
                </a:solidFill>
                <a:latin typeface="Calibri" panose="020F0502020204030204" pitchFamily="34" charset="0"/>
                <a:cs typeface="Calibri" panose="020F0502020204030204" pitchFamily="34" charset="0"/>
              </a:rPr>
              <a:t> to congregations and to families interested in setting up charitable plans. </a:t>
            </a:r>
          </a:p>
          <a:p>
            <a:endParaRPr lang="en-US" sz="3600" dirty="0">
              <a:solidFill>
                <a:schemeClr val="bg1">
                  <a:lumMod val="50000"/>
                </a:schemeClr>
              </a:solidFill>
              <a:latin typeface="Calibri" panose="020F0502020204030204" pitchFamily="34" charset="0"/>
              <a:cs typeface="Calibri" panose="020F0502020204030204" pitchFamily="34" charset="0"/>
            </a:endParaRPr>
          </a:p>
          <a:p>
            <a:r>
              <a:rPr lang="en-US" sz="3600" dirty="0">
                <a:solidFill>
                  <a:schemeClr val="bg1">
                    <a:lumMod val="50000"/>
                  </a:schemeClr>
                </a:solidFill>
                <a:latin typeface="Calibri" panose="020F0502020204030204" pitchFamily="34" charset="0"/>
                <a:cs typeface="Calibri" panose="020F0502020204030204" pitchFamily="34" charset="0"/>
              </a:rPr>
              <a:t>FREE Resources!!!</a:t>
            </a:r>
          </a:p>
        </p:txBody>
      </p:sp>
      <p:pic>
        <p:nvPicPr>
          <p:cNvPr id="7" name="Picture 6">
            <a:extLst>
              <a:ext uri="{FF2B5EF4-FFF2-40B4-BE49-F238E27FC236}">
                <a16:creationId xmlns:a16="http://schemas.microsoft.com/office/drawing/2014/main" id="{03637458-8A2A-13BA-2994-FDB219B2467C}"/>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flipH="1">
            <a:off x="-1" y="5403010"/>
            <a:ext cx="6906883" cy="1454990"/>
          </a:xfrm>
          <a:prstGeom prst="rect">
            <a:avLst/>
          </a:prstGeom>
        </p:spPr>
      </p:pic>
      <p:pic>
        <p:nvPicPr>
          <p:cNvPr id="9" name="Content Placeholder 7">
            <a:extLst>
              <a:ext uri="{FF2B5EF4-FFF2-40B4-BE49-F238E27FC236}">
                <a16:creationId xmlns:a16="http://schemas.microsoft.com/office/drawing/2014/main" id="{02DF76C4-7D85-FF4E-497E-27B8BA7C9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0" y="6137036"/>
            <a:ext cx="2017002" cy="553687"/>
          </a:xfrm>
          <a:prstGeom prst="rect">
            <a:avLst/>
          </a:prstGeom>
        </p:spPr>
      </p:pic>
    </p:spTree>
    <p:extLst>
      <p:ext uri="{BB962C8B-B14F-4D97-AF65-F5344CB8AC3E}">
        <p14:creationId xmlns:p14="http://schemas.microsoft.com/office/powerpoint/2010/main" val="80370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F6097-4350-4117-B8C9-CDDED098F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84547" y="2266820"/>
            <a:ext cx="6874276" cy="2340635"/>
          </a:xfrm>
          <a:prstGeom prst="rect">
            <a:avLst/>
          </a:prstGeom>
        </p:spPr>
      </p:pic>
      <p:pic>
        <p:nvPicPr>
          <p:cNvPr id="6" name="Picture 5">
            <a:extLst>
              <a:ext uri="{FF2B5EF4-FFF2-40B4-BE49-F238E27FC236}">
                <a16:creationId xmlns:a16="http://schemas.microsoft.com/office/drawing/2014/main" id="{B0FEE136-870D-4B4D-8579-BECCA3BC7CAE}"/>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rot="5400000">
            <a:off x="-2313072" y="3106214"/>
            <a:ext cx="6081133" cy="1454990"/>
          </a:xfrm>
          <a:prstGeom prst="rect">
            <a:avLst/>
          </a:prstGeom>
        </p:spPr>
      </p:pic>
      <p:pic>
        <p:nvPicPr>
          <p:cNvPr id="8" name="Picture 7">
            <a:extLst>
              <a:ext uri="{FF2B5EF4-FFF2-40B4-BE49-F238E27FC236}">
                <a16:creationId xmlns:a16="http://schemas.microsoft.com/office/drawing/2014/main" id="{6EBE7AED-8781-4B1C-9208-DA7C293E6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63" y="179917"/>
            <a:ext cx="2758461" cy="758355"/>
          </a:xfrm>
          <a:prstGeom prst="rect">
            <a:avLst/>
          </a:prstGeom>
        </p:spPr>
      </p:pic>
      <p:sp>
        <p:nvSpPr>
          <p:cNvPr id="2" name="Title 1">
            <a:extLst>
              <a:ext uri="{FF2B5EF4-FFF2-40B4-BE49-F238E27FC236}">
                <a16:creationId xmlns:a16="http://schemas.microsoft.com/office/drawing/2014/main" id="{C0ABAFD2-8EC6-4D17-BFEA-A1617DAE2E29}"/>
              </a:ext>
            </a:extLst>
          </p:cNvPr>
          <p:cNvSpPr>
            <a:spLocks noGrp="1"/>
          </p:cNvSpPr>
          <p:nvPr>
            <p:ph type="ctrTitle"/>
          </p:nvPr>
        </p:nvSpPr>
        <p:spPr>
          <a:xfrm>
            <a:off x="1402597" y="547096"/>
            <a:ext cx="8881706" cy="5436024"/>
          </a:xfrm>
        </p:spPr>
        <p:txBody>
          <a:bodyPr>
            <a:noAutofit/>
          </a:bodyPr>
          <a:lstStyle/>
          <a:p>
            <a:pPr algn="l"/>
            <a:r>
              <a:rPr lang="en-US" sz="4000" b="1" dirty="0">
                <a:solidFill>
                  <a:srgbClr val="0C6834"/>
                </a:solidFill>
                <a:latin typeface="Calibri" panose="020F0502020204030204" pitchFamily="34" charset="0"/>
                <a:cs typeface="Calibri" panose="020F0502020204030204" pitchFamily="34" charset="0"/>
              </a:rPr>
              <a:t>Expertise for Congregations </a:t>
            </a:r>
            <a:br>
              <a:rPr lang="en-US" sz="3200" b="1" dirty="0">
                <a:solidFill>
                  <a:srgbClr val="0C6834"/>
                </a:solidFill>
                <a:latin typeface="Calibri" panose="020F0502020204030204" pitchFamily="34" charset="0"/>
                <a:cs typeface="Calibri" panose="020F0502020204030204" pitchFamily="34" charset="0"/>
              </a:rPr>
            </a:br>
            <a:br>
              <a:rPr lang="en-US" sz="3200" b="1" dirty="0">
                <a:solidFill>
                  <a:srgbClr val="0C6834"/>
                </a:solidFill>
                <a:latin typeface="Calibri" panose="020F0502020204030204" pitchFamily="34" charset="0"/>
                <a:cs typeface="Calibri" panose="020F0502020204030204" pitchFamily="34" charset="0"/>
              </a:rPr>
            </a:br>
            <a:r>
              <a:rPr lang="en-US" sz="3200" b="1" dirty="0">
                <a:solidFill>
                  <a:schemeClr val="bg1">
                    <a:lumMod val="50000"/>
                  </a:schemeClr>
                </a:solidFill>
                <a:latin typeface="Calibri" panose="020F0502020204030204" pitchFamily="34" charset="0"/>
                <a:cs typeface="Calibri" panose="020F0502020204030204" pitchFamily="34" charset="0"/>
              </a:rPr>
              <a:t>• Mission endowment fund guidance </a:t>
            </a:r>
            <a:r>
              <a:rPr lang="en-US" sz="3200" dirty="0">
                <a:solidFill>
                  <a:schemeClr val="bg1">
                    <a:lumMod val="50000"/>
                  </a:schemeClr>
                </a:solidFill>
                <a:latin typeface="Calibri" panose="020F0502020204030204" pitchFamily="34" charset="0"/>
                <a:cs typeface="Calibri" panose="020F0502020204030204" pitchFamily="34" charset="0"/>
              </a:rPr>
              <a:t>so congregations can be thoughtful stewards of bequests and planned gifts. </a:t>
            </a:r>
            <a:br>
              <a:rPr lang="en-US" sz="3200" dirty="0">
                <a:solidFill>
                  <a:schemeClr val="bg1">
                    <a:lumMod val="50000"/>
                  </a:schemeClr>
                </a:solidFill>
                <a:latin typeface="Calibri" panose="020F0502020204030204" pitchFamily="34" charset="0"/>
                <a:cs typeface="Calibri" panose="020F0502020204030204" pitchFamily="34" charset="0"/>
              </a:rPr>
            </a:br>
            <a:br>
              <a:rPr lang="en-US" sz="3200" dirty="0">
                <a:solidFill>
                  <a:schemeClr val="bg1">
                    <a:lumMod val="50000"/>
                  </a:schemeClr>
                </a:solidFill>
                <a:latin typeface="Calibri" panose="020F0502020204030204" pitchFamily="34" charset="0"/>
                <a:cs typeface="Calibri" panose="020F0502020204030204" pitchFamily="34" charset="0"/>
              </a:rPr>
            </a:br>
            <a:r>
              <a:rPr lang="en-US" sz="3200" b="1" dirty="0">
                <a:solidFill>
                  <a:schemeClr val="bg1">
                    <a:lumMod val="50000"/>
                  </a:schemeClr>
                </a:solidFill>
                <a:latin typeface="Calibri" panose="020F0502020204030204" pitchFamily="34" charset="0"/>
                <a:cs typeface="Calibri" panose="020F0502020204030204" pitchFamily="34" charset="0"/>
              </a:rPr>
              <a:t>• Gift planning education </a:t>
            </a:r>
            <a:r>
              <a:rPr lang="en-US" sz="3200" dirty="0">
                <a:solidFill>
                  <a:schemeClr val="bg1">
                    <a:lumMod val="50000"/>
                  </a:schemeClr>
                </a:solidFill>
                <a:latin typeface="Calibri" panose="020F0502020204030204" pitchFamily="34" charset="0"/>
                <a:cs typeface="Calibri" panose="020F0502020204030204" pitchFamily="34" charset="0"/>
              </a:rPr>
              <a:t>through seminars on wills, estate plans and charitable gift planning. </a:t>
            </a:r>
            <a:br>
              <a:rPr lang="en-US" sz="3200" dirty="0">
                <a:solidFill>
                  <a:schemeClr val="bg1">
                    <a:lumMod val="50000"/>
                  </a:schemeClr>
                </a:solidFill>
                <a:latin typeface="Calibri" panose="020F0502020204030204" pitchFamily="34" charset="0"/>
                <a:cs typeface="Calibri" panose="020F0502020204030204" pitchFamily="34" charset="0"/>
              </a:rPr>
            </a:br>
            <a:br>
              <a:rPr lang="en-US" sz="3200" dirty="0">
                <a:solidFill>
                  <a:schemeClr val="bg1">
                    <a:lumMod val="50000"/>
                  </a:schemeClr>
                </a:solidFill>
                <a:latin typeface="Calibri" panose="020F0502020204030204" pitchFamily="34" charset="0"/>
                <a:cs typeface="Calibri" panose="020F0502020204030204" pitchFamily="34" charset="0"/>
              </a:rPr>
            </a:br>
            <a:r>
              <a:rPr lang="en-US" sz="3200" b="1" dirty="0">
                <a:solidFill>
                  <a:schemeClr val="bg1">
                    <a:lumMod val="50000"/>
                  </a:schemeClr>
                </a:solidFill>
                <a:latin typeface="Calibri" panose="020F0502020204030204" pitchFamily="34" charset="0"/>
                <a:cs typeface="Calibri" panose="020F0502020204030204" pitchFamily="34" charset="0"/>
              </a:rPr>
              <a:t>• Investment options for endowments and institutional funds </a:t>
            </a:r>
            <a:r>
              <a:rPr lang="en-US" sz="3200" dirty="0">
                <a:solidFill>
                  <a:schemeClr val="bg1">
                    <a:lumMod val="50000"/>
                  </a:schemeClr>
                </a:solidFill>
                <a:latin typeface="Calibri" panose="020F0502020204030204" pitchFamily="34" charset="0"/>
                <a:cs typeface="Calibri" panose="020F0502020204030204" pitchFamily="34" charset="0"/>
              </a:rPr>
              <a:t>available</a:t>
            </a:r>
          </a:p>
        </p:txBody>
      </p:sp>
      <p:pic>
        <p:nvPicPr>
          <p:cNvPr id="3" name="Picture 2" descr="A picture containing text, clipart&#10;&#10;Description automatically generated">
            <a:extLst>
              <a:ext uri="{FF2B5EF4-FFF2-40B4-BE49-F238E27FC236}">
                <a16:creationId xmlns:a16="http://schemas.microsoft.com/office/drawing/2014/main" id="{3C574C66-8C04-AA2E-ACF5-8305B4BF8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177" y="5449195"/>
            <a:ext cx="3727226" cy="1247106"/>
          </a:xfrm>
          <a:prstGeom prst="rect">
            <a:avLst/>
          </a:prstGeom>
        </p:spPr>
      </p:pic>
    </p:spTree>
    <p:extLst>
      <p:ext uri="{BB962C8B-B14F-4D97-AF65-F5344CB8AC3E}">
        <p14:creationId xmlns:p14="http://schemas.microsoft.com/office/powerpoint/2010/main" val="65245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F6097-4350-4117-B8C9-CDDED098F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84547" y="2266820"/>
            <a:ext cx="6874276" cy="2340635"/>
          </a:xfrm>
          <a:prstGeom prst="rect">
            <a:avLst/>
          </a:prstGeom>
        </p:spPr>
      </p:pic>
      <p:pic>
        <p:nvPicPr>
          <p:cNvPr id="6" name="Picture 5">
            <a:extLst>
              <a:ext uri="{FF2B5EF4-FFF2-40B4-BE49-F238E27FC236}">
                <a16:creationId xmlns:a16="http://schemas.microsoft.com/office/drawing/2014/main" id="{B0FEE136-870D-4B4D-8579-BECCA3BC7CAE}"/>
              </a:ext>
            </a:extLst>
          </p:cNvPr>
          <p:cNvPicPr>
            <a:picLocks noChangeAspect="1"/>
          </p:cNvPicPr>
          <p:nvPr/>
        </p:nvPicPr>
        <p:blipFill rotWithShape="1">
          <a:blip r:embed="rId3">
            <a:extLst>
              <a:ext uri="{28A0092B-C50C-407E-A947-70E740481C1C}">
                <a14:useLocalDpi xmlns:a14="http://schemas.microsoft.com/office/drawing/2010/main" val="0"/>
              </a:ext>
            </a:extLst>
          </a:blip>
          <a:srcRect r="11538" b="37838"/>
          <a:stretch/>
        </p:blipFill>
        <p:spPr>
          <a:xfrm rot="5400000">
            <a:off x="-2313072" y="3106214"/>
            <a:ext cx="6081133" cy="1454990"/>
          </a:xfrm>
          <a:prstGeom prst="rect">
            <a:avLst/>
          </a:prstGeom>
        </p:spPr>
      </p:pic>
      <p:pic>
        <p:nvPicPr>
          <p:cNvPr id="8" name="Picture 7">
            <a:extLst>
              <a:ext uri="{FF2B5EF4-FFF2-40B4-BE49-F238E27FC236}">
                <a16:creationId xmlns:a16="http://schemas.microsoft.com/office/drawing/2014/main" id="{6EBE7AED-8781-4B1C-9208-DA7C293E6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63" y="179917"/>
            <a:ext cx="2758461" cy="758355"/>
          </a:xfrm>
          <a:prstGeom prst="rect">
            <a:avLst/>
          </a:prstGeom>
        </p:spPr>
      </p:pic>
      <p:sp>
        <p:nvSpPr>
          <p:cNvPr id="2" name="Title 1">
            <a:extLst>
              <a:ext uri="{FF2B5EF4-FFF2-40B4-BE49-F238E27FC236}">
                <a16:creationId xmlns:a16="http://schemas.microsoft.com/office/drawing/2014/main" id="{C0ABAFD2-8EC6-4D17-BFEA-A1617DAE2E29}"/>
              </a:ext>
            </a:extLst>
          </p:cNvPr>
          <p:cNvSpPr>
            <a:spLocks noGrp="1"/>
          </p:cNvSpPr>
          <p:nvPr>
            <p:ph type="ctrTitle"/>
          </p:nvPr>
        </p:nvSpPr>
        <p:spPr>
          <a:xfrm>
            <a:off x="1183141" y="1173892"/>
            <a:ext cx="9647520" cy="4001280"/>
          </a:xfrm>
        </p:spPr>
        <p:txBody>
          <a:bodyPr>
            <a:noAutofit/>
          </a:bodyPr>
          <a:lstStyle/>
          <a:p>
            <a:pPr algn="l">
              <a:lnSpc>
                <a:spcPct val="100000"/>
              </a:lnSpc>
            </a:pPr>
            <a:r>
              <a:rPr lang="en-US" sz="4000" b="1" dirty="0">
                <a:solidFill>
                  <a:srgbClr val="0C6834"/>
                </a:solidFill>
                <a:latin typeface="Calibri" panose="020F0502020204030204" pitchFamily="34" charset="0"/>
                <a:cs typeface="Calibri" panose="020F0502020204030204" pitchFamily="34" charset="0"/>
              </a:rPr>
              <a:t>Expertise for Your Members </a:t>
            </a:r>
            <a:br>
              <a:rPr lang="en-US" sz="3200" b="1" dirty="0">
                <a:solidFill>
                  <a:srgbClr val="0C6834"/>
                </a:solidFill>
                <a:latin typeface="Calibri" panose="020F0502020204030204" pitchFamily="34" charset="0"/>
                <a:cs typeface="Calibri" panose="020F0502020204030204" pitchFamily="34" charset="0"/>
              </a:rPr>
            </a:br>
            <a:br>
              <a:rPr lang="en-US" sz="3000" dirty="0">
                <a:solidFill>
                  <a:schemeClr val="bg1">
                    <a:lumMod val="50000"/>
                  </a:schemeClr>
                </a:solidFill>
                <a:latin typeface="Calibri" panose="020F0502020204030204" pitchFamily="34" charset="0"/>
                <a:cs typeface="Calibri" panose="020F0502020204030204" pitchFamily="34" charset="0"/>
              </a:rPr>
            </a:br>
            <a:r>
              <a:rPr lang="en-US" sz="3000" b="1" dirty="0">
                <a:solidFill>
                  <a:schemeClr val="bg1">
                    <a:lumMod val="50000"/>
                  </a:schemeClr>
                </a:solidFill>
                <a:latin typeface="Calibri" panose="020F0502020204030204" pitchFamily="34" charset="0"/>
                <a:cs typeface="Calibri" panose="020F0502020204030204" pitchFamily="34" charset="0"/>
              </a:rPr>
              <a:t>• </a:t>
            </a:r>
            <a:r>
              <a:rPr lang="en-US" sz="3200" b="1" dirty="0">
                <a:solidFill>
                  <a:schemeClr val="bg1">
                    <a:lumMod val="50000"/>
                  </a:schemeClr>
                </a:solidFill>
                <a:latin typeface="Calibri" panose="020F0502020204030204" pitchFamily="34" charset="0"/>
                <a:cs typeface="Calibri" panose="020F0502020204030204" pitchFamily="34" charset="0"/>
              </a:rPr>
              <a:t>Charitable Gift Planning </a:t>
            </a:r>
            <a:r>
              <a:rPr lang="en-US" sz="3200" dirty="0">
                <a:solidFill>
                  <a:schemeClr val="bg1">
                    <a:lumMod val="50000"/>
                  </a:schemeClr>
                </a:solidFill>
                <a:latin typeface="Calibri" panose="020F0502020204030204" pitchFamily="34" charset="0"/>
                <a:cs typeface="Calibri" panose="020F0502020204030204" pitchFamily="34" charset="0"/>
              </a:rPr>
              <a:t>for anyone wishing to </a:t>
            </a:r>
            <a:br>
              <a:rPr lang="en-US" sz="3200" dirty="0">
                <a:solidFill>
                  <a:schemeClr val="bg1">
                    <a:lumMod val="50000"/>
                  </a:schemeClr>
                </a:solidFill>
                <a:latin typeface="Calibri" panose="020F0502020204030204" pitchFamily="34" charset="0"/>
                <a:cs typeface="Calibri" panose="020F0502020204030204" pitchFamily="34" charset="0"/>
              </a:rPr>
            </a:br>
            <a:r>
              <a:rPr lang="en-US" sz="3200" dirty="0">
                <a:solidFill>
                  <a:schemeClr val="bg1">
                    <a:lumMod val="50000"/>
                  </a:schemeClr>
                </a:solidFill>
                <a:latin typeface="Calibri" panose="020F0502020204030204" pitchFamily="34" charset="0"/>
                <a:cs typeface="Calibri" panose="020F0502020204030204" pitchFamily="34" charset="0"/>
              </a:rPr>
              <a:t>support Nebraska Synod congregations and its agencies and institutions as well as any Synodical or Churchwide ministry</a:t>
            </a:r>
          </a:p>
        </p:txBody>
      </p:sp>
    </p:spTree>
    <p:extLst>
      <p:ext uri="{BB962C8B-B14F-4D97-AF65-F5344CB8AC3E}">
        <p14:creationId xmlns:p14="http://schemas.microsoft.com/office/powerpoint/2010/main" val="349564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752">
        <p159:morph option="byObject"/>
      </p:transition>
    </mc:Choice>
    <mc:Fallback xmlns="">
      <p:transition spd="slow" advTm="20752">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447800"/>
            <a:ext cx="8229600" cy="1143000"/>
          </a:xfrm>
        </p:spPr>
        <p:txBody>
          <a:bodyPr>
            <a:normAutofit fontScale="90000"/>
          </a:bodyPr>
          <a:lstStyle/>
          <a:p>
            <a:r>
              <a:rPr lang="en-US"/>
              <a:t>Creating a Culture of Thanksgiving</a:t>
            </a:r>
            <a:br>
              <a:rPr lang="en-US"/>
            </a:br>
            <a:r>
              <a:rPr lang="en-US"/>
              <a:t>in Your Congregation</a:t>
            </a:r>
            <a:endParaRPr lang="en-US" dirty="0"/>
          </a:p>
        </p:txBody>
      </p:sp>
      <p:sp>
        <p:nvSpPr>
          <p:cNvPr id="5" name="Rectangle 4"/>
          <p:cNvSpPr/>
          <p:nvPr/>
        </p:nvSpPr>
        <p:spPr>
          <a:xfrm rot="20269890">
            <a:off x="2840664" y="3329969"/>
            <a:ext cx="3313729" cy="1569660"/>
          </a:xfrm>
          <a:prstGeom prst="rect">
            <a:avLst/>
          </a:prstGeom>
          <a:noFill/>
        </p:spPr>
        <p:txBody>
          <a:bodyPr wrap="none" lIns="91440" tIns="45720" rIns="91440" bIns="45720">
            <a:spAutoFit/>
          </a:bodyPr>
          <a:lstStyle/>
          <a:p>
            <a:pPr algn="ctr"/>
            <a:r>
              <a:rPr lang="en-US" sz="9600" b="1">
                <a:ln w="18000">
                  <a:solidFill>
                    <a:schemeClr val="accent2">
                      <a:satMod val="140000"/>
                    </a:schemeClr>
                  </a:solidFill>
                  <a:prstDash val="solid"/>
                  <a:miter lim="800000"/>
                </a:ln>
                <a:noFill/>
                <a:effectLst>
                  <a:outerShdw blurRad="25500" dist="23000" dir="7020000" algn="tl">
                    <a:srgbClr val="000000">
                      <a:alpha val="50000"/>
                    </a:srgbClr>
                  </a:outerShdw>
                </a:effectLst>
              </a:rPr>
              <a:t>Thank</a:t>
            </a:r>
            <a:endParaRPr lang="en-US" sz="9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ectangle 5"/>
          <p:cNvSpPr/>
          <p:nvPr/>
        </p:nvSpPr>
        <p:spPr>
          <a:xfrm>
            <a:off x="6781800" y="4114800"/>
            <a:ext cx="1913730" cy="1569660"/>
          </a:xfrm>
          <a:prstGeom prst="rect">
            <a:avLst/>
          </a:prstGeom>
          <a:noFill/>
        </p:spPr>
        <p:txBody>
          <a:bodyPr wrap="none" lIns="91440" tIns="45720" rIns="91440" bIns="45720">
            <a:spAutoFit/>
          </a:bodyPr>
          <a:lstStyle/>
          <a:p>
            <a:pPr algn="ctr"/>
            <a:r>
              <a:rPr lang="en-US" sz="9600" b="1">
                <a:ln w="18000">
                  <a:solidFill>
                    <a:schemeClr val="accent2">
                      <a:satMod val="140000"/>
                    </a:schemeClr>
                  </a:solidFill>
                  <a:prstDash val="solid"/>
                  <a:miter lim="800000"/>
                </a:ln>
                <a:noFill/>
                <a:effectLst>
                  <a:outerShdw blurRad="25500" dist="23000" dir="7020000" algn="tl">
                    <a:srgbClr val="000000">
                      <a:alpha val="50000"/>
                    </a:srgbClr>
                  </a:outerShdw>
                </a:effectLst>
              </a:rPr>
              <a:t>Tell</a:t>
            </a:r>
            <a:endParaRPr lang="en-US" sz="9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174600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a:t>
            </a:r>
          </a:p>
        </p:txBody>
      </p:sp>
      <p:sp>
        <p:nvSpPr>
          <p:cNvPr id="3" name="Content Placeholder 2"/>
          <p:cNvSpPr>
            <a:spLocks noGrp="1"/>
          </p:cNvSpPr>
          <p:nvPr>
            <p:ph idx="1"/>
          </p:nvPr>
        </p:nvSpPr>
        <p:spPr>
          <a:xfrm>
            <a:off x="1981200" y="1600200"/>
            <a:ext cx="8229600" cy="4953000"/>
          </a:xfrm>
        </p:spPr>
        <p:txBody>
          <a:bodyPr>
            <a:normAutofit/>
          </a:bodyPr>
          <a:lstStyle/>
          <a:p>
            <a:r>
              <a:rPr lang="en-US" dirty="0"/>
              <a:t>I have heard of your faith in the Lord Jesus and your love towards all the saints, and for this reason I do not cease to give thanks for you as I remember you in my prayers. </a:t>
            </a:r>
          </a:p>
          <a:p>
            <a:pPr marL="0" indent="0" algn="r">
              <a:buNone/>
            </a:pPr>
            <a:r>
              <a:rPr lang="en-US" dirty="0"/>
              <a:t>–Ephesians 1:15-16</a:t>
            </a:r>
          </a:p>
          <a:p>
            <a:r>
              <a:rPr lang="en-US" dirty="0"/>
              <a:t>I thank my God every time I remember you, constantly praying with joy in every one of my prayers for all of you, because of your sharing in the gospel from the first day until now.</a:t>
            </a:r>
          </a:p>
          <a:p>
            <a:pPr marL="0" indent="0" algn="r">
              <a:buNone/>
            </a:pPr>
            <a:r>
              <a:rPr lang="en-US" dirty="0"/>
              <a:t>-Philippians 1:3-5</a:t>
            </a:r>
          </a:p>
        </p:txBody>
      </p:sp>
    </p:spTree>
    <p:extLst>
      <p:ext uri="{BB962C8B-B14F-4D97-AF65-F5344CB8AC3E}">
        <p14:creationId xmlns:p14="http://schemas.microsoft.com/office/powerpoint/2010/main" val="371268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67BE3-C1A2-3908-FA99-4AD2245150AD}"/>
              </a:ext>
            </a:extLst>
          </p:cNvPr>
          <p:cNvSpPr>
            <a:spLocks noGrp="1"/>
          </p:cNvSpPr>
          <p:nvPr>
            <p:ph type="title"/>
          </p:nvPr>
        </p:nvSpPr>
        <p:spPr>
          <a:xfrm>
            <a:off x="640080" y="325369"/>
            <a:ext cx="4368602" cy="1956841"/>
          </a:xfrm>
        </p:spPr>
        <p:txBody>
          <a:bodyPr anchor="b">
            <a:normAutofit/>
          </a:bodyPr>
          <a:lstStyle/>
          <a:p>
            <a:r>
              <a:rPr lang="en-US" sz="5400"/>
              <a:t>Thanking is a win-win-win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4AD00C-E803-AC1F-CC28-8244421226A5}"/>
              </a:ext>
            </a:extLst>
          </p:cNvPr>
          <p:cNvSpPr>
            <a:spLocks noGrp="1"/>
          </p:cNvSpPr>
          <p:nvPr>
            <p:ph idx="1"/>
          </p:nvPr>
        </p:nvSpPr>
        <p:spPr>
          <a:xfrm>
            <a:off x="640080" y="2872899"/>
            <a:ext cx="4243589" cy="3320668"/>
          </a:xfrm>
        </p:spPr>
        <p:txBody>
          <a:bodyPr>
            <a:normAutofit/>
          </a:bodyPr>
          <a:lstStyle/>
          <a:p>
            <a:r>
              <a:rPr lang="en-US" sz="2200"/>
              <a:t>Thanking builds up the person who is thanked</a:t>
            </a:r>
          </a:p>
          <a:p>
            <a:r>
              <a:rPr lang="en-US" sz="2200"/>
              <a:t>Thanking builds up the person who is thanking</a:t>
            </a:r>
          </a:p>
          <a:p>
            <a:r>
              <a:rPr lang="en-US" sz="2200"/>
              <a:t>Thanking builds up the Body of Christ</a:t>
            </a:r>
          </a:p>
        </p:txBody>
      </p:sp>
      <p:pic>
        <p:nvPicPr>
          <p:cNvPr id="5" name="Picture 4" descr="A group of children sitting on steps in a church&#10;&#10;Description automatically generated">
            <a:extLst>
              <a:ext uri="{FF2B5EF4-FFF2-40B4-BE49-F238E27FC236}">
                <a16:creationId xmlns:a16="http://schemas.microsoft.com/office/drawing/2014/main" id="{957367AD-E417-78CD-F59C-60F06083D061}"/>
              </a:ext>
            </a:extLst>
          </p:cNvPr>
          <p:cNvPicPr>
            <a:picLocks noChangeAspect="1"/>
          </p:cNvPicPr>
          <p:nvPr/>
        </p:nvPicPr>
        <p:blipFill rotWithShape="1">
          <a:blip r:embed="rId2"/>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368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in a room&#10;&#10;Description automatically generated">
            <a:extLst>
              <a:ext uri="{FF2B5EF4-FFF2-40B4-BE49-F238E27FC236}">
                <a16:creationId xmlns:a16="http://schemas.microsoft.com/office/drawing/2014/main" id="{73230B52-E4B0-471E-7BB3-B2FD599E7A05}"/>
              </a:ext>
            </a:extLst>
          </p:cNvPr>
          <p:cNvPicPr>
            <a:picLocks noGrp="1" noChangeAspect="1"/>
          </p:cNvPicPr>
          <p:nvPr>
            <p:ph sz="half" idx="1"/>
          </p:nvPr>
        </p:nvPicPr>
        <p:blipFill rotWithShape="1">
          <a:blip r:embed="rId2"/>
          <a:srcRect l="3635" r="7980"/>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3" name="Freeform: Shape 1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8D665-E783-B2CD-71E1-D087FC4881E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“Abundance is Real!” </a:t>
            </a:r>
          </a:p>
        </p:txBody>
      </p:sp>
      <p:sp>
        <p:nvSpPr>
          <p:cNvPr id="4" name="Content Placeholder 3">
            <a:extLst>
              <a:ext uri="{FF2B5EF4-FFF2-40B4-BE49-F238E27FC236}">
                <a16:creationId xmlns:a16="http://schemas.microsoft.com/office/drawing/2014/main" id="{346F13E8-23E1-0568-A716-7CDDC42C32D5}"/>
              </a:ext>
            </a:extLst>
          </p:cNvPr>
          <p:cNvSpPr>
            <a:spLocks noGrp="1"/>
          </p:cNvSpPr>
          <p:nvPr>
            <p:ph sz="half" idx="2"/>
          </p:nvPr>
        </p:nvSpPr>
        <p:spPr>
          <a:xfrm>
            <a:off x="477981" y="4872922"/>
            <a:ext cx="3933306" cy="1208141"/>
          </a:xfrm>
        </p:spPr>
        <p:txBody>
          <a:bodyPr vert="horz" lIns="91440" tIns="45720" rIns="91440" bIns="45720" rtlCol="0">
            <a:normAutofit/>
          </a:bodyPr>
          <a:lstStyle/>
          <a:p>
            <a:pPr marL="0" indent="0">
              <a:buNone/>
            </a:pPr>
            <a:r>
              <a:rPr lang="en-US" sz="2000"/>
              <a:t>This is God’s story, and it’s our story too…</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997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a:t>Thank many people at one time</a:t>
            </a:r>
            <a:br>
              <a:rPr lang="en-US" dirty="0"/>
            </a:br>
            <a:endParaRPr lang="en-US" dirty="0"/>
          </a:p>
        </p:txBody>
      </p:sp>
      <p:sp>
        <p:nvSpPr>
          <p:cNvPr id="3" name="Content Placeholder 2"/>
          <p:cNvSpPr>
            <a:spLocks noGrp="1"/>
          </p:cNvSpPr>
          <p:nvPr>
            <p:ph idx="1"/>
          </p:nvPr>
        </p:nvSpPr>
        <p:spPr/>
        <p:txBody>
          <a:bodyPr>
            <a:normAutofit/>
          </a:bodyPr>
          <a:lstStyle/>
          <a:p>
            <a:pPr marL="0" lvl="0" indent="0">
              <a:buNone/>
            </a:pPr>
            <a:endParaRPr lang="en-US" dirty="0"/>
          </a:p>
          <a:p>
            <a:r>
              <a:rPr lang="en-US" dirty="0"/>
              <a:t>With reports of giving – a three paragraph letter from the pastor</a:t>
            </a:r>
          </a:p>
          <a:p>
            <a:pPr lvl="1"/>
            <a:r>
              <a:rPr lang="en-US" dirty="0"/>
              <a:t>One great ministry event in the past quarter</a:t>
            </a:r>
          </a:p>
          <a:p>
            <a:pPr lvl="1"/>
            <a:r>
              <a:rPr lang="en-US" dirty="0"/>
              <a:t>Thanks, your giving has made this and more possible</a:t>
            </a:r>
          </a:p>
          <a:p>
            <a:pPr lvl="1"/>
            <a:r>
              <a:rPr lang="en-US" dirty="0"/>
              <a:t>One thing that is coming up in the next quarter that the pastor is especially anticipating</a:t>
            </a:r>
          </a:p>
          <a:p>
            <a:pPr marL="0" indent="0">
              <a:buNone/>
            </a:pPr>
            <a:endParaRPr lang="en-US" dirty="0"/>
          </a:p>
        </p:txBody>
      </p:sp>
    </p:spTree>
    <p:extLst>
      <p:ext uri="{BB962C8B-B14F-4D97-AF65-F5344CB8AC3E}">
        <p14:creationId xmlns:p14="http://schemas.microsoft.com/office/powerpoint/2010/main" val="23135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a:t>Thank many people at one time</a:t>
            </a:r>
            <a:br>
              <a:rPr lang="en-US" dirty="0"/>
            </a:br>
            <a:endParaRPr lang="en-US" dirty="0"/>
          </a:p>
        </p:txBody>
      </p:sp>
      <p:sp>
        <p:nvSpPr>
          <p:cNvPr id="3" name="Content Placeholder 2"/>
          <p:cNvSpPr>
            <a:spLocks noGrp="1"/>
          </p:cNvSpPr>
          <p:nvPr>
            <p:ph idx="1"/>
          </p:nvPr>
        </p:nvSpPr>
        <p:spPr/>
        <p:txBody>
          <a:bodyPr>
            <a:normAutofit lnSpcReduction="10000"/>
          </a:bodyPr>
          <a:lstStyle/>
          <a:p>
            <a:pPr marL="0" lvl="0" indent="0">
              <a:buNone/>
            </a:pPr>
            <a:endParaRPr lang="en-US" dirty="0"/>
          </a:p>
          <a:p>
            <a:r>
              <a:rPr lang="en-US" dirty="0"/>
              <a:t>In worship – Thanksgiving Moment</a:t>
            </a:r>
          </a:p>
          <a:p>
            <a:pPr lvl="1"/>
            <a:r>
              <a:rPr lang="en-US" dirty="0"/>
              <a:t>At the time of the offering</a:t>
            </a:r>
          </a:p>
          <a:p>
            <a:pPr lvl="1"/>
            <a:r>
              <a:rPr lang="en-US" dirty="0"/>
              <a:t>Very brief (less than one minute)</a:t>
            </a:r>
          </a:p>
          <a:p>
            <a:pPr lvl="1"/>
            <a:r>
              <a:rPr lang="en-US" dirty="0"/>
              <a:t>Tell one story of a ministry of the congregation</a:t>
            </a:r>
          </a:p>
          <a:p>
            <a:pPr lvl="1"/>
            <a:r>
              <a:rPr lang="en-US" dirty="0"/>
              <a:t>“Thank you. This has happened because of you. The offering will now be received”</a:t>
            </a:r>
          </a:p>
          <a:p>
            <a:r>
              <a:rPr lang="en-US" dirty="0"/>
              <a:t>In newsletter/e-news/website – </a:t>
            </a:r>
          </a:p>
          <a:p>
            <a:pPr lvl="1"/>
            <a:r>
              <a:rPr lang="en-US" dirty="0"/>
              <a:t>Have ministry participants do this  </a:t>
            </a:r>
          </a:p>
          <a:p>
            <a:pPr lvl="1"/>
            <a:r>
              <a:rPr lang="en-US" dirty="0"/>
              <a:t>Tell story of ministry, tie to mission </a:t>
            </a:r>
          </a:p>
          <a:p>
            <a:pPr lvl="1"/>
            <a:r>
              <a:rPr lang="en-US" dirty="0"/>
              <a:t>Tie to giving, say thank you</a:t>
            </a:r>
          </a:p>
          <a:p>
            <a:endParaRPr lang="en-US" dirty="0"/>
          </a:p>
        </p:txBody>
      </p:sp>
    </p:spTree>
    <p:extLst>
      <p:ext uri="{BB962C8B-B14F-4D97-AF65-F5344CB8AC3E}">
        <p14:creationId xmlns:p14="http://schemas.microsoft.com/office/powerpoint/2010/main" val="26095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one person at a time</a:t>
            </a:r>
          </a:p>
        </p:txBody>
      </p:sp>
      <p:sp>
        <p:nvSpPr>
          <p:cNvPr id="3" name="Content Placeholder 2"/>
          <p:cNvSpPr>
            <a:spLocks noGrp="1"/>
          </p:cNvSpPr>
          <p:nvPr>
            <p:ph idx="1"/>
          </p:nvPr>
        </p:nvSpPr>
        <p:spPr/>
        <p:txBody>
          <a:bodyPr/>
          <a:lstStyle/>
          <a:p>
            <a:r>
              <a:rPr lang="en-US" dirty="0"/>
              <a:t>Pastor/staff become intentional thankers </a:t>
            </a:r>
          </a:p>
          <a:p>
            <a:pPr lvl="1"/>
            <a:r>
              <a:rPr lang="en-US" dirty="0"/>
              <a:t>Saying thanks before/after worship</a:t>
            </a:r>
          </a:p>
          <a:p>
            <a:pPr lvl="1"/>
            <a:r>
              <a:rPr lang="en-US" dirty="0"/>
              <a:t>Pastor writes five thank you letters per week</a:t>
            </a:r>
          </a:p>
          <a:p>
            <a:pPr lvl="1"/>
            <a:r>
              <a:rPr lang="en-US" dirty="0"/>
              <a:t>Find appropriate ways to express appreciation for significant acts of generosity</a:t>
            </a:r>
          </a:p>
          <a:p>
            <a:r>
              <a:rPr lang="en-US" dirty="0"/>
              <a:t>Congregational </a:t>
            </a:r>
            <a:r>
              <a:rPr lang="en-US" dirty="0" err="1"/>
              <a:t>thanker</a:t>
            </a:r>
            <a:r>
              <a:rPr lang="en-US" dirty="0"/>
              <a:t>(s)</a:t>
            </a:r>
          </a:p>
        </p:txBody>
      </p:sp>
    </p:spTree>
    <p:extLst>
      <p:ext uri="{BB962C8B-B14F-4D97-AF65-F5344CB8AC3E}">
        <p14:creationId xmlns:p14="http://schemas.microsoft.com/office/powerpoint/2010/main" val="17794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BA93-AEA9-24F5-EB1F-6DD14B738E6A}"/>
              </a:ext>
            </a:extLst>
          </p:cNvPr>
          <p:cNvSpPr>
            <a:spLocks noGrp="1"/>
          </p:cNvSpPr>
          <p:nvPr>
            <p:ph type="title"/>
          </p:nvPr>
        </p:nvSpPr>
        <p:spPr/>
        <p:txBody>
          <a:bodyPr/>
          <a:lstStyle/>
          <a:p>
            <a:r>
              <a:rPr lang="en-US" dirty="0"/>
              <a:t>A crucial question for thanking</a:t>
            </a:r>
          </a:p>
        </p:txBody>
      </p:sp>
      <p:sp>
        <p:nvSpPr>
          <p:cNvPr id="3" name="Content Placeholder 2">
            <a:extLst>
              <a:ext uri="{FF2B5EF4-FFF2-40B4-BE49-F238E27FC236}">
                <a16:creationId xmlns:a16="http://schemas.microsoft.com/office/drawing/2014/main" id="{0389E7F1-F9D6-B1E3-2677-CE659A572B46}"/>
              </a:ext>
            </a:extLst>
          </p:cNvPr>
          <p:cNvSpPr>
            <a:spLocks noGrp="1"/>
          </p:cNvSpPr>
          <p:nvPr>
            <p:ph idx="1"/>
          </p:nvPr>
        </p:nvSpPr>
        <p:spPr/>
        <p:txBody>
          <a:bodyPr/>
          <a:lstStyle/>
          <a:p>
            <a:r>
              <a:rPr lang="en-US" dirty="0"/>
              <a:t>Does the pastor know what people give?</a:t>
            </a:r>
          </a:p>
          <a:p>
            <a:pPr lvl="1"/>
            <a:r>
              <a:rPr lang="en-US" dirty="0"/>
              <a:t>If not, why not?</a:t>
            </a:r>
          </a:p>
          <a:p>
            <a:pPr lvl="1"/>
            <a:r>
              <a:rPr lang="en-US" dirty="0"/>
              <a:t>If so, how might this knowledge used?</a:t>
            </a:r>
          </a:p>
          <a:p>
            <a:pPr lvl="2"/>
            <a:r>
              <a:rPr lang="en-US" dirty="0"/>
              <a:t>To thank</a:t>
            </a:r>
          </a:p>
          <a:p>
            <a:pPr lvl="2"/>
            <a:r>
              <a:rPr lang="en-US" dirty="0"/>
              <a:t>To provide opportunities for giving</a:t>
            </a:r>
          </a:p>
          <a:p>
            <a:pPr lvl="2"/>
            <a:r>
              <a:rPr lang="en-US" dirty="0"/>
              <a:t>To monitor sudden changes</a:t>
            </a:r>
          </a:p>
          <a:p>
            <a:pPr lvl="2"/>
            <a:r>
              <a:rPr lang="en-US" dirty="0"/>
              <a:t>To provide the pastor with another important piece of information as she/he strives to provide spiritual guidance for each member</a:t>
            </a:r>
          </a:p>
          <a:p>
            <a:endParaRPr lang="en-US" dirty="0"/>
          </a:p>
        </p:txBody>
      </p:sp>
    </p:spTree>
    <p:extLst>
      <p:ext uri="{BB962C8B-B14F-4D97-AF65-F5344CB8AC3E}">
        <p14:creationId xmlns:p14="http://schemas.microsoft.com/office/powerpoint/2010/main" val="5596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a plan for thanking</a:t>
            </a:r>
          </a:p>
        </p:txBody>
      </p:sp>
      <p:sp>
        <p:nvSpPr>
          <p:cNvPr id="3" name="Content Placeholder 2"/>
          <p:cNvSpPr>
            <a:spLocks noGrp="1"/>
          </p:cNvSpPr>
          <p:nvPr>
            <p:ph idx="1"/>
          </p:nvPr>
        </p:nvSpPr>
        <p:spPr/>
        <p:txBody>
          <a:bodyPr/>
          <a:lstStyle/>
          <a:p>
            <a:r>
              <a:rPr lang="en-US" dirty="0"/>
              <a:t>embracingstewardship.com/products</a:t>
            </a:r>
          </a:p>
        </p:txBody>
      </p:sp>
    </p:spTree>
    <p:extLst>
      <p:ext uri="{BB962C8B-B14F-4D97-AF65-F5344CB8AC3E}">
        <p14:creationId xmlns:p14="http://schemas.microsoft.com/office/powerpoint/2010/main" val="2648745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03BE9-FF55-0C72-5AFA-B255A20C20D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dirty="0"/>
              <a:t>Tell- Make Sure People Know the Scope of the Congregation’s Ministry!</a:t>
            </a:r>
          </a:p>
        </p:txBody>
      </p:sp>
      <p:sp>
        <p:nvSpPr>
          <p:cNvPr id="5" name="Content Placeholder 4">
            <a:extLst>
              <a:ext uri="{FF2B5EF4-FFF2-40B4-BE49-F238E27FC236}">
                <a16:creationId xmlns:a16="http://schemas.microsoft.com/office/drawing/2014/main" id="{B76ACA0A-2E40-FAF7-5641-100DEE49EB59}"/>
              </a:ext>
            </a:extLst>
          </p:cNvPr>
          <p:cNvSpPr>
            <a:spLocks noGrp="1"/>
          </p:cNvSpPr>
          <p:nvPr>
            <p:ph sz="half" idx="2"/>
          </p:nvPr>
        </p:nvSpPr>
        <p:spPr>
          <a:xfrm>
            <a:off x="477980" y="4872922"/>
            <a:ext cx="4023359" cy="1208141"/>
          </a:xfrm>
        </p:spPr>
        <p:txBody>
          <a:bodyPr vert="horz" lIns="91440" tIns="45720" rIns="91440" bIns="45720" rtlCol="0">
            <a:normAutofit/>
          </a:bodyPr>
          <a:lstStyle/>
          <a:p>
            <a:pPr marL="0" indent="0">
              <a:buNone/>
            </a:pPr>
            <a:r>
              <a:rPr lang="en-US" sz="2000"/>
              <a:t>Regularly tell the story of what is happening in and through your congregation</a:t>
            </a:r>
          </a:p>
        </p:txBody>
      </p:sp>
      <p:sp>
        <p:nvSpPr>
          <p:cNvPr id="18"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Content Placeholder 6" descr="A bulletin board with many papers&#10;&#10;Description automatically generated">
            <a:extLst>
              <a:ext uri="{FF2B5EF4-FFF2-40B4-BE49-F238E27FC236}">
                <a16:creationId xmlns:a16="http://schemas.microsoft.com/office/drawing/2014/main" id="{BB2A524E-D07D-6823-C309-9CC5522F0372}"/>
              </a:ext>
            </a:extLst>
          </p:cNvPr>
          <p:cNvPicPr>
            <a:picLocks noGrp="1" noChangeAspect="1"/>
          </p:cNvPicPr>
          <p:nvPr>
            <p:ph sz="half" idx="1"/>
          </p:nvPr>
        </p:nvPicPr>
        <p:blipFill rotWithShape="1">
          <a:blip r:embed="rId2"/>
          <a:srcRect l="10844" r="9065"/>
          <a:stretch/>
        </p:blipFill>
        <p:spPr>
          <a:xfrm>
            <a:off x="4868487" y="10"/>
            <a:ext cx="7323513" cy="6857990"/>
          </a:xfrm>
          <a:prstGeom prst="rect">
            <a:avLst/>
          </a:prstGeom>
        </p:spPr>
      </p:pic>
    </p:spTree>
    <p:extLst>
      <p:ext uri="{BB962C8B-B14F-4D97-AF65-F5344CB8AC3E}">
        <p14:creationId xmlns:p14="http://schemas.microsoft.com/office/powerpoint/2010/main" val="2359176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0DB3C-1757-931A-EDE2-44156D22611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Make the budget more tangible</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7D472F-325C-0E3A-E68B-56EC9CDEC8C1}"/>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000" dirty="0"/>
              <a:t>Imagine with me a scenario from a congregation’s annual meeting…</a:t>
            </a:r>
          </a:p>
          <a:p>
            <a:r>
              <a:rPr lang="en-US" sz="2000" dirty="0"/>
              <a:t>Does that sound familiar?</a:t>
            </a:r>
          </a:p>
          <a:p>
            <a:r>
              <a:rPr lang="en-US" sz="2000" dirty="0"/>
              <a:t>One idea- Narrative Budget</a:t>
            </a:r>
          </a:p>
          <a:p>
            <a:r>
              <a:rPr lang="en-US" sz="2000" dirty="0"/>
              <a:t>Connecting the numbers with the story (and vice-versa)</a:t>
            </a:r>
          </a:p>
        </p:txBody>
      </p:sp>
      <p:pic>
        <p:nvPicPr>
          <p:cNvPr id="6" name="Content Placeholder 5" descr="A person speaking to a group of children&#10;&#10;Description automatically generated">
            <a:extLst>
              <a:ext uri="{FF2B5EF4-FFF2-40B4-BE49-F238E27FC236}">
                <a16:creationId xmlns:a16="http://schemas.microsoft.com/office/drawing/2014/main" id="{3F8C6F22-ACBC-BF0E-EDA1-962868998D85}"/>
              </a:ext>
            </a:extLst>
          </p:cNvPr>
          <p:cNvPicPr>
            <a:picLocks noGrp="1" noChangeAspect="1"/>
          </p:cNvPicPr>
          <p:nvPr>
            <p:ph sz="half" idx="2"/>
          </p:nvPr>
        </p:nvPicPr>
        <p:blipFill>
          <a:blip r:embed="rId2"/>
          <a:stretch>
            <a:fillRect/>
          </a:stretch>
        </p:blipFill>
        <p:spPr>
          <a:xfrm>
            <a:off x="4654296" y="1521848"/>
            <a:ext cx="6903720" cy="3814304"/>
          </a:xfrm>
          <a:prstGeom prst="rect">
            <a:avLst/>
          </a:prstGeom>
        </p:spPr>
      </p:pic>
    </p:spTree>
    <p:extLst>
      <p:ext uri="{BB962C8B-B14F-4D97-AF65-F5344CB8AC3E}">
        <p14:creationId xmlns:p14="http://schemas.microsoft.com/office/powerpoint/2010/main" val="12975608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9D20B-C686-1B29-721B-8C65CE7B5A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Impact of Story Telling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F68012-502B-6BE3-6237-DB9419AAE115}"/>
              </a:ext>
            </a:extLst>
          </p:cNvPr>
          <p:cNvSpPr>
            <a:spLocks noGrp="1"/>
          </p:cNvSpPr>
          <p:nvPr>
            <p:ph sz="half" idx="1"/>
          </p:nvPr>
        </p:nvSpPr>
        <p:spPr>
          <a:xfrm>
            <a:off x="640080" y="2872899"/>
            <a:ext cx="4243589" cy="3320668"/>
          </a:xfrm>
        </p:spPr>
        <p:txBody>
          <a:bodyPr vert="horz" lIns="91440" tIns="45720" rIns="91440" bIns="45720" rtlCol="0">
            <a:noAutofit/>
          </a:bodyPr>
          <a:lstStyle/>
          <a:p>
            <a:r>
              <a:rPr lang="en-US" sz="2000" dirty="0"/>
              <a:t>Story during worship</a:t>
            </a:r>
          </a:p>
          <a:p>
            <a:r>
              <a:rPr lang="en-US" sz="2000" dirty="0"/>
              <a:t>Story online</a:t>
            </a:r>
          </a:p>
          <a:p>
            <a:r>
              <a:rPr lang="en-US" sz="2000" dirty="0"/>
              <a:t>Videos, social media</a:t>
            </a:r>
          </a:p>
          <a:p>
            <a:r>
              <a:rPr lang="en-US" sz="2000" dirty="0"/>
              <a:t>Impact of seeing themselves in the story</a:t>
            </a:r>
          </a:p>
          <a:p>
            <a:r>
              <a:rPr lang="en-US" sz="2000" dirty="0"/>
              <a:t>Connecting the dots</a:t>
            </a:r>
          </a:p>
          <a:p>
            <a:r>
              <a:rPr lang="en-US" sz="2000" dirty="0"/>
              <a:t>Moving from head-space to heart-space</a:t>
            </a:r>
          </a:p>
          <a:p>
            <a:r>
              <a:rPr lang="en-US" sz="2000" dirty="0"/>
              <a:t>#1 Reason people give = belief in the mission </a:t>
            </a:r>
          </a:p>
        </p:txBody>
      </p:sp>
      <p:pic>
        <p:nvPicPr>
          <p:cNvPr id="6" name="Content Placeholder 5" descr="A group of kids around a table&#10;&#10;Description automatically generated">
            <a:extLst>
              <a:ext uri="{FF2B5EF4-FFF2-40B4-BE49-F238E27FC236}">
                <a16:creationId xmlns:a16="http://schemas.microsoft.com/office/drawing/2014/main" id="{64FC757B-A7FD-F524-752F-244A7906DAF0}"/>
              </a:ext>
            </a:extLst>
          </p:cNvPr>
          <p:cNvPicPr>
            <a:picLocks noGrp="1" noChangeAspect="1"/>
          </p:cNvPicPr>
          <p:nvPr>
            <p:ph sz="half" idx="2"/>
          </p:nvPr>
        </p:nvPicPr>
        <p:blipFill rotWithShape="1">
          <a:blip r:embed="rId2"/>
          <a:srcRect l="21032" r="37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8521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461A8-1D44-BD92-BC60-CF1D1C1040FE}"/>
              </a:ext>
            </a:extLst>
          </p:cNvPr>
          <p:cNvSpPr>
            <a:spLocks noGrp="1"/>
          </p:cNvSpPr>
          <p:nvPr>
            <p:ph type="title"/>
          </p:nvPr>
        </p:nvSpPr>
        <p:spPr>
          <a:xfrm>
            <a:off x="841248" y="548640"/>
            <a:ext cx="3600860" cy="5431536"/>
          </a:xfrm>
        </p:spPr>
        <p:txBody>
          <a:bodyPr>
            <a:normAutofit/>
          </a:bodyPr>
          <a:lstStyle/>
          <a:p>
            <a:r>
              <a:rPr lang="en-US" sz="5400"/>
              <a:t>Stories are powerful…</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AD70631-443B-13DB-2D6F-D634C1BA1517}"/>
              </a:ext>
            </a:extLst>
          </p:cNvPr>
          <p:cNvSpPr>
            <a:spLocks noGrp="1"/>
          </p:cNvSpPr>
          <p:nvPr>
            <p:ph idx="1"/>
          </p:nvPr>
        </p:nvSpPr>
        <p:spPr>
          <a:xfrm>
            <a:off x="5126418" y="552091"/>
            <a:ext cx="6224335" cy="5431536"/>
          </a:xfrm>
        </p:spPr>
        <p:txBody>
          <a:bodyPr anchor="ctr">
            <a:normAutofit/>
          </a:bodyPr>
          <a:lstStyle/>
          <a:p>
            <a:pPr marL="0" indent="0">
              <a:buNone/>
            </a:pPr>
            <a:r>
              <a:rPr lang="en-US" sz="2200"/>
              <a:t>Grace Duddy Pomroy in </a:t>
            </a:r>
            <a:r>
              <a:rPr lang="en-US" sz="2200" i="1"/>
              <a:t>Embracing Stewardship </a:t>
            </a:r>
            <a:r>
              <a:rPr lang="en-US" sz="2200"/>
              <a:t>(p. 116)</a:t>
            </a:r>
            <a:r>
              <a:rPr lang="en-US" sz="2200" i="1"/>
              <a:t>:</a:t>
            </a:r>
          </a:p>
          <a:p>
            <a:pPr marL="0" indent="0">
              <a:buNone/>
            </a:pPr>
            <a:endParaRPr lang="en-US" sz="2200" i="1"/>
          </a:p>
          <a:p>
            <a:pPr marL="0" indent="0">
              <a:buNone/>
            </a:pPr>
            <a:r>
              <a:rPr lang="en-US" sz="2200"/>
              <a:t>“Stories are powerful, but making the connection between God’s story and our own makes them even more powerful. A seminary friend of mine, Allison Siburg, put it this way, ‘There’s something at church that connects my story to a story bigger than me- a story my parents know, my spouse knows, a story my great-grandma knew, a story Paul, Sarah, Ruth, and Jesus knew: God’s story keeps interrupting our lives and saturates our lives (ALL of our lives) all at the same time.’ Our stories connect in deep and rich ways to biblical stories and God’s story throughout all of time.” </a:t>
            </a:r>
          </a:p>
        </p:txBody>
      </p:sp>
    </p:spTree>
    <p:extLst>
      <p:ext uri="{BB962C8B-B14F-4D97-AF65-F5344CB8AC3E}">
        <p14:creationId xmlns:p14="http://schemas.microsoft.com/office/powerpoint/2010/main" val="9052350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608E-9CCB-CD69-0781-E9F9C75443B6}"/>
              </a:ext>
            </a:extLst>
          </p:cNvPr>
          <p:cNvSpPr>
            <a:spLocks noGrp="1"/>
          </p:cNvSpPr>
          <p:nvPr>
            <p:ph type="title"/>
          </p:nvPr>
        </p:nvSpPr>
        <p:spPr>
          <a:xfrm>
            <a:off x="841248" y="548640"/>
            <a:ext cx="3600860" cy="5431536"/>
          </a:xfrm>
        </p:spPr>
        <p:txBody>
          <a:bodyPr>
            <a:normAutofit/>
          </a:bodyPr>
          <a:lstStyle/>
          <a:p>
            <a:r>
              <a:rPr lang="en-US" sz="5400" dirty="0"/>
              <a:t>God’s story, our story, our neighbor’s story…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1AF6A0-557E-CB0E-18A4-075020BF2347}"/>
              </a:ext>
            </a:extLst>
          </p:cNvPr>
          <p:cNvSpPr>
            <a:spLocks noGrp="1"/>
          </p:cNvSpPr>
          <p:nvPr>
            <p:ph idx="1"/>
          </p:nvPr>
        </p:nvSpPr>
        <p:spPr>
          <a:xfrm>
            <a:off x="5126418" y="552091"/>
            <a:ext cx="6224335" cy="5431536"/>
          </a:xfrm>
        </p:spPr>
        <p:txBody>
          <a:bodyPr anchor="ctr">
            <a:normAutofit/>
          </a:bodyPr>
          <a:lstStyle/>
          <a:p>
            <a:r>
              <a:rPr lang="en-US" sz="2200" dirty="0"/>
              <a:t>What is the story of God’s life-changing and life-saving love that you have to tell?</a:t>
            </a:r>
          </a:p>
          <a:p>
            <a:r>
              <a:rPr lang="en-US" sz="2200" dirty="0"/>
              <a:t>What is the story that your neighbor has to tell?</a:t>
            </a:r>
          </a:p>
          <a:p>
            <a:r>
              <a:rPr lang="en-US" sz="2200" dirty="0"/>
              <a:t>What are the stories your neighbor (and perhaps you) are longing to hear?</a:t>
            </a:r>
          </a:p>
          <a:p>
            <a:r>
              <a:rPr lang="en-US" sz="2200" dirty="0"/>
              <a:t>What is the story that God is inviting to be shared now? </a:t>
            </a:r>
          </a:p>
          <a:p>
            <a:r>
              <a:rPr lang="en-US" sz="2200" dirty="0"/>
              <a:t>Abundance is real…</a:t>
            </a:r>
          </a:p>
        </p:txBody>
      </p:sp>
    </p:spTree>
    <p:extLst>
      <p:ext uri="{BB962C8B-B14F-4D97-AF65-F5344CB8AC3E}">
        <p14:creationId xmlns:p14="http://schemas.microsoft.com/office/powerpoint/2010/main" val="219275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E52A-E3E0-CB6A-6093-5DF2CA6543E8}"/>
              </a:ext>
            </a:extLst>
          </p:cNvPr>
          <p:cNvSpPr>
            <a:spLocks noGrp="1"/>
          </p:cNvSpPr>
          <p:nvPr>
            <p:ph type="title"/>
          </p:nvPr>
        </p:nvSpPr>
        <p:spPr>
          <a:xfrm>
            <a:off x="5868557" y="1138036"/>
            <a:ext cx="5444382" cy="1402470"/>
          </a:xfrm>
        </p:spPr>
        <p:txBody>
          <a:bodyPr anchor="t">
            <a:normAutofit/>
          </a:bodyPr>
          <a:lstStyle/>
          <a:p>
            <a:r>
              <a:rPr lang="en-US" sz="3200"/>
              <a:t>Let us pray…</a:t>
            </a:r>
          </a:p>
        </p:txBody>
      </p:sp>
      <p:pic>
        <p:nvPicPr>
          <p:cNvPr id="5" name="Picture 4" descr="Close up of heart shaped pages of a book">
            <a:extLst>
              <a:ext uri="{FF2B5EF4-FFF2-40B4-BE49-F238E27FC236}">
                <a16:creationId xmlns:a16="http://schemas.microsoft.com/office/drawing/2014/main" id="{93663D2E-8B3C-9B75-FD35-6EEA6E139B72}"/>
              </a:ext>
            </a:extLst>
          </p:cNvPr>
          <p:cNvPicPr>
            <a:picLocks noChangeAspect="1"/>
          </p:cNvPicPr>
          <p:nvPr/>
        </p:nvPicPr>
        <p:blipFill rotWithShape="1">
          <a:blip r:embed="rId2"/>
          <a:srcRect l="25278" r="24584"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01636E-864E-FA9B-FFB0-0F9D42C72098}"/>
              </a:ext>
            </a:extLst>
          </p:cNvPr>
          <p:cNvSpPr>
            <a:spLocks noGrp="1"/>
          </p:cNvSpPr>
          <p:nvPr>
            <p:ph idx="1"/>
          </p:nvPr>
        </p:nvSpPr>
        <p:spPr>
          <a:xfrm>
            <a:off x="5672138" y="1843088"/>
            <a:ext cx="5986462" cy="4643437"/>
          </a:xfrm>
        </p:spPr>
        <p:txBody>
          <a:bodyPr>
            <a:normAutofit/>
          </a:bodyPr>
          <a:lstStyle/>
          <a:p>
            <a:pPr marL="0" indent="0">
              <a:buNone/>
            </a:pPr>
            <a:r>
              <a:rPr lang="en-US" sz="2000" i="1" dirty="0"/>
              <a:t>Gracious God, just as you fed thousands with a couple fish and a few loaves, open us up to the promise of your abundance now. Guide us in our time together. Help us to be ever mindful of what you entrust, and what you might be inviting. Give us good courage to wonder and ask the questions on our hearts and minds. Give us hope by reminding us that we are not alone, and we are in this together. Give us joy, by going and sharing your Good News of life-giving and life-saving love that you cultivate for all of your beloved. Lead us where you would have us go and be with us. Thank you, thank you, thank you. In your loving name we pray. Amen. </a:t>
            </a:r>
          </a:p>
        </p:txBody>
      </p:sp>
    </p:spTree>
    <p:extLst>
      <p:ext uri="{BB962C8B-B14F-4D97-AF65-F5344CB8AC3E}">
        <p14:creationId xmlns:p14="http://schemas.microsoft.com/office/powerpoint/2010/main" val="2709530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bulletin board with cards and cards&#10;&#10;Description automatically generated">
            <a:extLst>
              <a:ext uri="{FF2B5EF4-FFF2-40B4-BE49-F238E27FC236}">
                <a16:creationId xmlns:a16="http://schemas.microsoft.com/office/drawing/2014/main" id="{DCC15687-B855-E93F-CF65-E4EF7E55C09D}"/>
              </a:ext>
            </a:extLst>
          </p:cNvPr>
          <p:cNvPicPr>
            <a:picLocks noGrp="1" noChangeAspect="1"/>
          </p:cNvPicPr>
          <p:nvPr>
            <p:ph sz="half" idx="2"/>
          </p:nvPr>
        </p:nvPicPr>
        <p:blipFill rotWithShape="1">
          <a:blip r:embed="rId2"/>
          <a:srcRect l="14053" r="32754"/>
          <a:stretch/>
        </p:blipFill>
        <p:spPr>
          <a:xfrm rot="5400000">
            <a:off x="3928177" y="-1405821"/>
            <a:ext cx="6858000" cy="9669642"/>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59932BE-75F0-14EF-7446-209C632B320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Mission Share</a:t>
            </a:r>
          </a:p>
        </p:txBody>
      </p:sp>
      <p:sp>
        <p:nvSpPr>
          <p:cNvPr id="5" name="Content Placeholder 4">
            <a:extLst>
              <a:ext uri="{FF2B5EF4-FFF2-40B4-BE49-F238E27FC236}">
                <a16:creationId xmlns:a16="http://schemas.microsoft.com/office/drawing/2014/main" id="{8FD6E046-AECF-3AF2-F745-FED39D83CEBC}"/>
              </a:ext>
            </a:extLst>
          </p:cNvPr>
          <p:cNvSpPr>
            <a:spLocks noGrp="1"/>
          </p:cNvSpPr>
          <p:nvPr>
            <p:ph sz="half" idx="1"/>
          </p:nvPr>
        </p:nvSpPr>
        <p:spPr>
          <a:xfrm>
            <a:off x="314325" y="1871663"/>
            <a:ext cx="4757737" cy="4800600"/>
          </a:xfrm>
        </p:spPr>
        <p:txBody>
          <a:bodyPr vert="horz" lIns="91440" tIns="45720" rIns="91440" bIns="45720" rtlCol="0">
            <a:normAutofit/>
          </a:bodyPr>
          <a:lstStyle/>
          <a:p>
            <a:r>
              <a:rPr lang="en-US" sz="2400" dirty="0"/>
              <a:t>The story matters- because you matter!</a:t>
            </a:r>
          </a:p>
          <a:p>
            <a:r>
              <a:rPr lang="en-US" sz="2400" dirty="0"/>
              <a:t>Leaders</a:t>
            </a:r>
          </a:p>
          <a:p>
            <a:r>
              <a:rPr lang="en-US" sz="2400" dirty="0"/>
              <a:t>Youth and Young Adults</a:t>
            </a:r>
          </a:p>
          <a:p>
            <a:r>
              <a:rPr lang="en-US" sz="2400" dirty="0"/>
              <a:t>New and Renewing Ministries</a:t>
            </a:r>
          </a:p>
          <a:p>
            <a:r>
              <a:rPr lang="en-US" sz="2400" dirty="0"/>
              <a:t>Sharing the Good News</a:t>
            </a:r>
          </a:p>
          <a:p>
            <a:r>
              <a:rPr lang="en-US" sz="2400" dirty="0"/>
              <a:t>Meeting your Neighbors where they are at…</a:t>
            </a:r>
          </a:p>
          <a:p>
            <a:r>
              <a:rPr lang="en-US" sz="2400" dirty="0"/>
              <a:t>And so much more! </a:t>
            </a:r>
          </a:p>
        </p:txBody>
      </p:sp>
    </p:spTree>
    <p:extLst>
      <p:ext uri="{BB962C8B-B14F-4D97-AF65-F5344CB8AC3E}">
        <p14:creationId xmlns:p14="http://schemas.microsoft.com/office/powerpoint/2010/main" val="2075190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05F5A4-498C-50BD-6C63-166CA18F8987}"/>
              </a:ext>
            </a:extLst>
          </p:cNvPr>
          <p:cNvSpPr>
            <a:spLocks noGrp="1"/>
          </p:cNvSpPr>
          <p:nvPr>
            <p:ph type="title"/>
          </p:nvPr>
        </p:nvSpPr>
        <p:spPr>
          <a:xfrm>
            <a:off x="838200" y="978408"/>
            <a:ext cx="3721608" cy="1106424"/>
          </a:xfrm>
        </p:spPr>
        <p:txBody>
          <a:bodyPr vert="horz" lIns="91440" tIns="45720" rIns="91440" bIns="45720" rtlCol="0" anchor="ctr">
            <a:normAutofit/>
          </a:bodyPr>
          <a:lstStyle/>
          <a:p>
            <a:r>
              <a:rPr lang="en-US" sz="3200" kern="1200" dirty="0">
                <a:solidFill>
                  <a:schemeClr val="tx1"/>
                </a:solidFill>
                <a:latin typeface="+mj-lt"/>
                <a:ea typeface="+mj-ea"/>
                <a:cs typeface="+mj-cs"/>
              </a:rPr>
              <a:t>Story telling in terms of…</a:t>
            </a:r>
          </a:p>
        </p:txBody>
      </p:sp>
      <p:sp>
        <p:nvSpPr>
          <p:cNvPr id="19" name="Rectangle 18">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693" y="2185416"/>
            <a:ext cx="366674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475189-127A-86FB-DB4D-9314ABEB0598}"/>
              </a:ext>
            </a:extLst>
          </p:cNvPr>
          <p:cNvSpPr>
            <a:spLocks noGrp="1"/>
          </p:cNvSpPr>
          <p:nvPr>
            <p:ph sz="half" idx="1"/>
          </p:nvPr>
        </p:nvSpPr>
        <p:spPr>
          <a:xfrm>
            <a:off x="838200" y="2368296"/>
            <a:ext cx="3721608" cy="3502152"/>
          </a:xfrm>
        </p:spPr>
        <p:txBody>
          <a:bodyPr vert="horz" lIns="91440" tIns="45720" rIns="91440" bIns="45720" rtlCol="0">
            <a:normAutofit/>
          </a:bodyPr>
          <a:lstStyle/>
          <a:p>
            <a:r>
              <a:rPr lang="en-US" sz="2400" dirty="0"/>
              <a:t>Inside the building</a:t>
            </a:r>
          </a:p>
          <a:p>
            <a:r>
              <a:rPr lang="en-US" sz="2400" dirty="0"/>
              <a:t>In the community</a:t>
            </a:r>
          </a:p>
          <a:p>
            <a:r>
              <a:rPr lang="en-US" sz="2400" dirty="0"/>
              <a:t>In the synod</a:t>
            </a:r>
          </a:p>
          <a:p>
            <a:r>
              <a:rPr lang="en-US" sz="2400" dirty="0"/>
              <a:t>In the country</a:t>
            </a:r>
          </a:p>
          <a:p>
            <a:r>
              <a:rPr lang="en-US" sz="2400" dirty="0"/>
              <a:t>In the world</a:t>
            </a:r>
          </a:p>
        </p:txBody>
      </p:sp>
      <p:pic>
        <p:nvPicPr>
          <p:cNvPr id="6" name="Content Placeholder 5" descr="A group of brochures on a marble surface&#10;&#10;Description automatically generated">
            <a:extLst>
              <a:ext uri="{FF2B5EF4-FFF2-40B4-BE49-F238E27FC236}">
                <a16:creationId xmlns:a16="http://schemas.microsoft.com/office/drawing/2014/main" id="{8A87CAF3-B49A-2BF8-03FF-1C6A50FE6C0E}"/>
              </a:ext>
            </a:extLst>
          </p:cNvPr>
          <p:cNvPicPr>
            <a:picLocks noGrp="1" noChangeAspect="1"/>
          </p:cNvPicPr>
          <p:nvPr>
            <p:ph sz="half" idx="2"/>
          </p:nvPr>
        </p:nvPicPr>
        <p:blipFill rotWithShape="1">
          <a:blip r:embed="rId2"/>
          <a:srcRect r="24222" b="-2"/>
          <a:stretch/>
        </p:blipFill>
        <p:spPr>
          <a:xfrm rot="5400000">
            <a:off x="5157317" y="647334"/>
            <a:ext cx="2679192" cy="2651760"/>
          </a:xfrm>
          <a:prstGeom prst="rect">
            <a:avLst/>
          </a:prstGeom>
        </p:spPr>
      </p:pic>
      <p:pic>
        <p:nvPicPr>
          <p:cNvPr id="10" name="Picture 9" descr="A group of people sitting around a table&#10;&#10;Description automatically generated">
            <a:extLst>
              <a:ext uri="{FF2B5EF4-FFF2-40B4-BE49-F238E27FC236}">
                <a16:creationId xmlns:a16="http://schemas.microsoft.com/office/drawing/2014/main" id="{B8451311-037D-FC5D-A193-809DF77B1D33}"/>
              </a:ext>
            </a:extLst>
          </p:cNvPr>
          <p:cNvPicPr>
            <a:picLocks noChangeAspect="1"/>
          </p:cNvPicPr>
          <p:nvPr/>
        </p:nvPicPr>
        <p:blipFill rotWithShape="1">
          <a:blip r:embed="rId3"/>
          <a:srcRect l="1024"/>
          <a:stretch/>
        </p:blipFill>
        <p:spPr>
          <a:xfrm>
            <a:off x="5171033" y="3450349"/>
            <a:ext cx="2651760" cy="2679192"/>
          </a:xfrm>
          <a:prstGeom prst="rect">
            <a:avLst/>
          </a:prstGeom>
        </p:spPr>
      </p:pic>
      <p:pic>
        <p:nvPicPr>
          <p:cNvPr id="8" name="Picture 7" descr="A white church with a steeple&#10;&#10;Description automatically generated">
            <a:extLst>
              <a:ext uri="{FF2B5EF4-FFF2-40B4-BE49-F238E27FC236}">
                <a16:creationId xmlns:a16="http://schemas.microsoft.com/office/drawing/2014/main" id="{B31E7AA7-E278-3FCF-D7C0-63BE546E2603}"/>
              </a:ext>
            </a:extLst>
          </p:cNvPr>
          <p:cNvPicPr>
            <a:picLocks noChangeAspect="1"/>
          </p:cNvPicPr>
          <p:nvPr/>
        </p:nvPicPr>
        <p:blipFill rotWithShape="1">
          <a:blip r:embed="rId4"/>
          <a:srcRect t="8261" r="1" b="1"/>
          <a:stretch/>
        </p:blipFill>
        <p:spPr>
          <a:xfrm rot="5400000">
            <a:off x="7143751" y="1490865"/>
            <a:ext cx="5495925" cy="3781427"/>
          </a:xfrm>
          <a:prstGeom prst="rect">
            <a:avLst/>
          </a:prstGeom>
        </p:spPr>
      </p:pic>
    </p:spTree>
    <p:extLst>
      <p:ext uri="{BB962C8B-B14F-4D97-AF65-F5344CB8AC3E}">
        <p14:creationId xmlns:p14="http://schemas.microsoft.com/office/powerpoint/2010/main" val="42801631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D693F-4BE8-B6F2-1D53-DC1DF215C051}"/>
              </a:ext>
            </a:extLst>
          </p:cNvPr>
          <p:cNvSpPr>
            <a:spLocks noGrp="1"/>
          </p:cNvSpPr>
          <p:nvPr>
            <p:ph type="title"/>
          </p:nvPr>
        </p:nvSpPr>
        <p:spPr>
          <a:xfrm>
            <a:off x="640080" y="325369"/>
            <a:ext cx="4368602" cy="1956841"/>
          </a:xfrm>
        </p:spPr>
        <p:txBody>
          <a:bodyPr anchor="b">
            <a:normAutofit/>
          </a:bodyPr>
          <a:lstStyle/>
          <a:p>
            <a:r>
              <a:rPr lang="en-US" sz="4200" dirty="0"/>
              <a:t>Leading Stewardship in this New Day</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681E49-44BB-0ECA-7D27-69857DD2B1F3}"/>
              </a:ext>
            </a:extLst>
          </p:cNvPr>
          <p:cNvSpPr>
            <a:spLocks noGrp="1"/>
          </p:cNvSpPr>
          <p:nvPr>
            <p:ph idx="1"/>
          </p:nvPr>
        </p:nvSpPr>
        <p:spPr>
          <a:xfrm>
            <a:off x="640080" y="2872899"/>
            <a:ext cx="4243589" cy="3320668"/>
          </a:xfrm>
        </p:spPr>
        <p:txBody>
          <a:bodyPr>
            <a:normAutofit/>
          </a:bodyPr>
          <a:lstStyle/>
          <a:p>
            <a:r>
              <a:rPr lang="en-US" sz="2200"/>
              <a:t>What’s new?</a:t>
            </a:r>
          </a:p>
          <a:p>
            <a:r>
              <a:rPr lang="en-US" sz="2200"/>
              <a:t>What has changed?</a:t>
            </a:r>
          </a:p>
          <a:p>
            <a:r>
              <a:rPr lang="en-US" sz="2200"/>
              <a:t>What are the emerging questions?</a:t>
            </a:r>
          </a:p>
          <a:p>
            <a:r>
              <a:rPr lang="en-US" sz="2200"/>
              <a:t>Experiments and ideas?</a:t>
            </a:r>
          </a:p>
        </p:txBody>
      </p:sp>
      <p:pic>
        <p:nvPicPr>
          <p:cNvPr id="5" name="Picture 4" descr="A group of girls in white robes reading a book&#10;&#10;Description automatically generated">
            <a:extLst>
              <a:ext uri="{FF2B5EF4-FFF2-40B4-BE49-F238E27FC236}">
                <a16:creationId xmlns:a16="http://schemas.microsoft.com/office/drawing/2014/main" id="{A55F4BAD-CC0F-7061-898D-9B6AE58B6A7C}"/>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38212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FE3E6-6F0C-DD05-B608-234521696EC7}"/>
              </a:ext>
            </a:extLst>
          </p:cNvPr>
          <p:cNvSpPr>
            <a:spLocks noGrp="1"/>
          </p:cNvSpPr>
          <p:nvPr>
            <p:ph type="title"/>
          </p:nvPr>
        </p:nvSpPr>
        <p:spPr>
          <a:xfrm>
            <a:off x="838201" y="345810"/>
            <a:ext cx="5120561" cy="1325563"/>
          </a:xfrm>
        </p:spPr>
        <p:txBody>
          <a:bodyPr>
            <a:normAutofit/>
          </a:bodyPr>
          <a:lstStyle/>
          <a:p>
            <a:r>
              <a:rPr lang="en-US"/>
              <a:t>Make Responsible Decisions…</a:t>
            </a:r>
          </a:p>
        </p:txBody>
      </p:sp>
      <p:sp>
        <p:nvSpPr>
          <p:cNvPr id="3" name="Content Placeholder 2">
            <a:extLst>
              <a:ext uri="{FF2B5EF4-FFF2-40B4-BE49-F238E27FC236}">
                <a16:creationId xmlns:a16="http://schemas.microsoft.com/office/drawing/2014/main" id="{89832B81-8817-6CFE-F583-6091565B8D64}"/>
              </a:ext>
            </a:extLst>
          </p:cNvPr>
          <p:cNvSpPr>
            <a:spLocks noGrp="1"/>
          </p:cNvSpPr>
          <p:nvPr>
            <p:ph idx="1"/>
          </p:nvPr>
        </p:nvSpPr>
        <p:spPr>
          <a:xfrm>
            <a:off x="838201" y="1825625"/>
            <a:ext cx="5092194" cy="4351338"/>
          </a:xfrm>
        </p:spPr>
        <p:txBody>
          <a:bodyPr>
            <a:normAutofit/>
          </a:bodyPr>
          <a:lstStyle/>
          <a:p>
            <a:r>
              <a:rPr lang="en-US"/>
              <a:t>Based on realistic anticipated giving</a:t>
            </a:r>
          </a:p>
          <a:p>
            <a:r>
              <a:rPr lang="en-US"/>
              <a:t>How does your congregation go about this?</a:t>
            </a:r>
          </a:p>
          <a:p>
            <a:r>
              <a:rPr lang="en-US"/>
              <a:t>What does this look like in your context?</a:t>
            </a: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group of children in a church&#10;&#10;Description automatically generated">
            <a:extLst>
              <a:ext uri="{FF2B5EF4-FFF2-40B4-BE49-F238E27FC236}">
                <a16:creationId xmlns:a16="http://schemas.microsoft.com/office/drawing/2014/main" id="{4C4DD844-678A-77C2-7DF9-0A538947E9C5}"/>
              </a:ext>
            </a:extLst>
          </p:cNvPr>
          <p:cNvPicPr>
            <a:picLocks noChangeAspect="1"/>
          </p:cNvPicPr>
          <p:nvPr/>
        </p:nvPicPr>
        <p:blipFill rotWithShape="1">
          <a:blip r:embed="rId2"/>
          <a:srcRect l="8743" r="13345"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white paper with writing on it&#10;&#10;Description automatically generated">
            <a:extLst>
              <a:ext uri="{FF2B5EF4-FFF2-40B4-BE49-F238E27FC236}">
                <a16:creationId xmlns:a16="http://schemas.microsoft.com/office/drawing/2014/main" id="{34A4422C-0065-1269-F6EE-4E5176A0D41C}"/>
              </a:ext>
            </a:extLst>
          </p:cNvPr>
          <p:cNvPicPr>
            <a:picLocks noChangeAspect="1"/>
          </p:cNvPicPr>
          <p:nvPr/>
        </p:nvPicPr>
        <p:blipFill rotWithShape="1">
          <a:blip r:embed="rId3"/>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618390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75A41D-E7AB-4E78-5997-633E44F83EDD}"/>
              </a:ext>
            </a:extLst>
          </p:cNvPr>
          <p:cNvSpPr>
            <a:spLocks noGrp="1"/>
          </p:cNvSpPr>
          <p:nvPr>
            <p:ph type="title"/>
          </p:nvPr>
        </p:nvSpPr>
        <p:spPr>
          <a:xfrm>
            <a:off x="6392583" y="501651"/>
            <a:ext cx="4414848" cy="1716255"/>
          </a:xfrm>
        </p:spPr>
        <p:txBody>
          <a:bodyPr anchor="b">
            <a:normAutofit/>
          </a:bodyPr>
          <a:lstStyle/>
          <a:p>
            <a:r>
              <a:rPr lang="en-US" sz="3900"/>
              <a:t>Thoughts about handling designated gifts</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a basket on it&#10;&#10;Description automatically generated">
            <a:extLst>
              <a:ext uri="{FF2B5EF4-FFF2-40B4-BE49-F238E27FC236}">
                <a16:creationId xmlns:a16="http://schemas.microsoft.com/office/drawing/2014/main" id="{4C194523-0237-C012-FAC2-D5268D81494A}"/>
              </a:ext>
            </a:extLst>
          </p:cNvPr>
          <p:cNvPicPr>
            <a:picLocks noChangeAspect="1"/>
          </p:cNvPicPr>
          <p:nvPr/>
        </p:nvPicPr>
        <p:blipFill rotWithShape="1">
          <a:blip r:embed="rId2"/>
          <a:srcRect r="10098" b="-2"/>
          <a:stretch/>
        </p:blipFill>
        <p:spPr>
          <a:xfrm rot="5400000">
            <a:off x="-239536" y="818188"/>
            <a:ext cx="6258983" cy="5221625"/>
          </a:xfrm>
          <a:prstGeom prst="rect">
            <a:avLst/>
          </a:prstGeom>
        </p:spPr>
      </p:pic>
      <p:sp>
        <p:nvSpPr>
          <p:cNvPr id="3" name="Content Placeholder 2">
            <a:extLst>
              <a:ext uri="{FF2B5EF4-FFF2-40B4-BE49-F238E27FC236}">
                <a16:creationId xmlns:a16="http://schemas.microsoft.com/office/drawing/2014/main" id="{E4A8DFCF-7B8A-8DD0-BE75-C3BD2458F429}"/>
              </a:ext>
            </a:extLst>
          </p:cNvPr>
          <p:cNvSpPr>
            <a:spLocks noGrp="1"/>
          </p:cNvSpPr>
          <p:nvPr>
            <p:ph idx="1"/>
          </p:nvPr>
        </p:nvSpPr>
        <p:spPr>
          <a:xfrm>
            <a:off x="6392583" y="2645922"/>
            <a:ext cx="4434721" cy="3710427"/>
          </a:xfrm>
        </p:spPr>
        <p:txBody>
          <a:bodyPr anchor="t">
            <a:normAutofit/>
          </a:bodyPr>
          <a:lstStyle/>
          <a:p>
            <a:r>
              <a:rPr lang="en-US" sz="2000">
                <a:solidFill>
                  <a:schemeClr val="tx1">
                    <a:alpha val="80000"/>
                  </a:schemeClr>
                </a:solidFill>
              </a:rPr>
              <a:t>Things to keep mind</a:t>
            </a:r>
          </a:p>
          <a:p>
            <a:r>
              <a:rPr lang="en-US" sz="2000">
                <a:solidFill>
                  <a:schemeClr val="tx1">
                    <a:alpha val="80000"/>
                  </a:schemeClr>
                </a:solidFill>
              </a:rPr>
              <a:t>Observations</a:t>
            </a:r>
          </a:p>
          <a:p>
            <a:r>
              <a:rPr lang="en-US" sz="2000">
                <a:solidFill>
                  <a:schemeClr val="tx1">
                    <a:alpha val="80000"/>
                  </a:schemeClr>
                </a:solidFill>
              </a:rPr>
              <a:t>Questions to consider</a:t>
            </a:r>
          </a:p>
          <a:p>
            <a:r>
              <a:rPr lang="en-US" sz="2000">
                <a:solidFill>
                  <a:schemeClr val="tx1">
                    <a:alpha val="80000"/>
                  </a:schemeClr>
                </a:solidFill>
              </a:rPr>
              <a:t>What has your experience been?</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910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88ED-981D-1740-A39E-4E70F9BDD264}"/>
              </a:ext>
            </a:extLst>
          </p:cNvPr>
          <p:cNvSpPr>
            <a:spLocks noGrp="1"/>
          </p:cNvSpPr>
          <p:nvPr>
            <p:ph type="ctrTitle"/>
          </p:nvPr>
        </p:nvSpPr>
        <p:spPr/>
        <p:txBody>
          <a:bodyPr/>
          <a:lstStyle/>
          <a:p>
            <a:r>
              <a:rPr lang="en-US" dirty="0"/>
              <a:t>Make It Easy for People</a:t>
            </a:r>
            <a:br>
              <a:rPr lang="en-US" dirty="0"/>
            </a:br>
            <a:r>
              <a:rPr lang="en-US" dirty="0"/>
              <a:t>to Give</a:t>
            </a:r>
          </a:p>
        </p:txBody>
      </p:sp>
      <p:sp>
        <p:nvSpPr>
          <p:cNvPr id="3" name="Subtitle 2">
            <a:extLst>
              <a:ext uri="{FF2B5EF4-FFF2-40B4-BE49-F238E27FC236}">
                <a16:creationId xmlns:a16="http://schemas.microsoft.com/office/drawing/2014/main" id="{139AB01B-E0CB-EB9D-DFC0-C579AF94CCCB}"/>
              </a:ext>
            </a:extLst>
          </p:cNvPr>
          <p:cNvSpPr>
            <a:spLocks noGrp="1"/>
          </p:cNvSpPr>
          <p:nvPr>
            <p:ph type="subTitle" idx="1"/>
          </p:nvPr>
        </p:nvSpPr>
        <p:spPr/>
        <p:txBody>
          <a:bodyPr/>
          <a:lstStyle/>
          <a:p>
            <a:r>
              <a:rPr lang="en-US" dirty="0"/>
              <a:t>as they want to give.</a:t>
            </a:r>
          </a:p>
        </p:txBody>
      </p:sp>
    </p:spTree>
    <p:extLst>
      <p:ext uri="{BB962C8B-B14F-4D97-AF65-F5344CB8AC3E}">
        <p14:creationId xmlns:p14="http://schemas.microsoft.com/office/powerpoint/2010/main" val="345606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44A37C-6BC6-E96E-2FB4-C268FEFD2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24754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7224-81FB-D454-219A-055C339D2FD2}"/>
              </a:ext>
            </a:extLst>
          </p:cNvPr>
          <p:cNvSpPr>
            <a:spLocks noGrp="1"/>
          </p:cNvSpPr>
          <p:nvPr>
            <p:ph type="title"/>
          </p:nvPr>
        </p:nvSpPr>
        <p:spPr/>
        <p:txBody>
          <a:bodyPr/>
          <a:lstStyle/>
          <a:p>
            <a:r>
              <a:rPr lang="en-US" dirty="0"/>
              <a:t>Make it easy for people to give</a:t>
            </a:r>
          </a:p>
        </p:txBody>
      </p:sp>
      <p:sp>
        <p:nvSpPr>
          <p:cNvPr id="3" name="Content Placeholder 2">
            <a:extLst>
              <a:ext uri="{FF2B5EF4-FFF2-40B4-BE49-F238E27FC236}">
                <a16:creationId xmlns:a16="http://schemas.microsoft.com/office/drawing/2014/main" id="{EA11B869-8E48-F086-ABF3-33F38E5906CF}"/>
              </a:ext>
            </a:extLst>
          </p:cNvPr>
          <p:cNvSpPr>
            <a:spLocks noGrp="1"/>
          </p:cNvSpPr>
          <p:nvPr>
            <p:ph idx="1"/>
          </p:nvPr>
        </p:nvSpPr>
        <p:spPr/>
        <p:txBody>
          <a:bodyPr/>
          <a:lstStyle/>
          <a:p>
            <a:r>
              <a:rPr lang="en-US" dirty="0"/>
              <a:t>Ask the question, “Are there ways you would like to be able to give to First Lutheran Church that we are not providing?”</a:t>
            </a:r>
          </a:p>
          <a:p>
            <a:r>
              <a:rPr lang="en-US" dirty="0"/>
              <a:t>Observe your operations – are there places/times when cash and </a:t>
            </a:r>
            <a:r>
              <a:rPr lang="en-US"/>
              <a:t>checks are </a:t>
            </a:r>
            <a:r>
              <a:rPr lang="en-US" dirty="0"/>
              <a:t>the </a:t>
            </a:r>
            <a:r>
              <a:rPr lang="en-US"/>
              <a:t>only options </a:t>
            </a:r>
            <a:r>
              <a:rPr lang="en-US" dirty="0"/>
              <a:t>for giving?</a:t>
            </a:r>
          </a:p>
          <a:p>
            <a:r>
              <a:rPr lang="en-US" dirty="0"/>
              <a:t>Make changes to accommodate people’s preferences</a:t>
            </a:r>
          </a:p>
          <a:p>
            <a:r>
              <a:rPr lang="en-US" dirty="0"/>
              <a:t>Know that in three years you will need to make new changes</a:t>
            </a:r>
          </a:p>
        </p:txBody>
      </p:sp>
    </p:spTree>
    <p:extLst>
      <p:ext uri="{BB962C8B-B14F-4D97-AF65-F5344CB8AC3E}">
        <p14:creationId xmlns:p14="http://schemas.microsoft.com/office/powerpoint/2010/main" val="413116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2C8B-93FC-1395-68EB-FD8FED5E2E7F}"/>
              </a:ext>
            </a:extLst>
          </p:cNvPr>
          <p:cNvSpPr>
            <a:spLocks noGrp="1"/>
          </p:cNvSpPr>
          <p:nvPr>
            <p:ph type="title"/>
          </p:nvPr>
        </p:nvSpPr>
        <p:spPr/>
        <p:txBody>
          <a:bodyPr/>
          <a:lstStyle/>
          <a:p>
            <a:pPr algn="ctr"/>
            <a:r>
              <a:rPr lang="en-US" dirty="0"/>
              <a:t>Two ways to give that can benefit the giver </a:t>
            </a:r>
            <a:br>
              <a:rPr lang="en-US" dirty="0"/>
            </a:br>
            <a:r>
              <a:rPr lang="en-US" dirty="0"/>
              <a:t>and the congregation.</a:t>
            </a:r>
          </a:p>
        </p:txBody>
      </p:sp>
      <p:sp>
        <p:nvSpPr>
          <p:cNvPr id="3" name="Content Placeholder 2">
            <a:extLst>
              <a:ext uri="{FF2B5EF4-FFF2-40B4-BE49-F238E27FC236}">
                <a16:creationId xmlns:a16="http://schemas.microsoft.com/office/drawing/2014/main" id="{CA915543-2DC5-6F27-7790-DEFD3096F752}"/>
              </a:ext>
            </a:extLst>
          </p:cNvPr>
          <p:cNvSpPr>
            <a:spLocks noGrp="1"/>
          </p:cNvSpPr>
          <p:nvPr>
            <p:ph sz="half" idx="1"/>
          </p:nvPr>
        </p:nvSpPr>
        <p:spPr/>
        <p:txBody>
          <a:bodyPr>
            <a:normAutofit lnSpcReduction="10000"/>
          </a:bodyPr>
          <a:lstStyle/>
          <a:p>
            <a:r>
              <a:rPr lang="en-US" dirty="0"/>
              <a:t>Qualified Charitable Distribution</a:t>
            </a:r>
          </a:p>
          <a:p>
            <a:pPr lvl="1"/>
            <a:r>
              <a:rPr lang="en-US" dirty="0"/>
              <a:t>From IRA</a:t>
            </a:r>
          </a:p>
          <a:p>
            <a:pPr lvl="1"/>
            <a:r>
              <a:rPr lang="en-US" dirty="0"/>
              <a:t>Donor must be 70 ½ </a:t>
            </a:r>
          </a:p>
          <a:p>
            <a:pPr lvl="1"/>
            <a:r>
              <a:rPr lang="en-US" dirty="0"/>
              <a:t>Can go well with Required Minimum Distribution (73)</a:t>
            </a:r>
          </a:p>
          <a:p>
            <a:pPr lvl="1"/>
            <a:r>
              <a:rPr lang="en-US" dirty="0"/>
              <a:t>Gift must go directly from financial institution to congregation</a:t>
            </a:r>
          </a:p>
          <a:p>
            <a:pPr lvl="1"/>
            <a:r>
              <a:rPr lang="en-US" dirty="0"/>
              <a:t>Is not taxable income for giver</a:t>
            </a:r>
          </a:p>
          <a:p>
            <a:pPr lvl="1"/>
            <a:r>
              <a:rPr lang="en-US" dirty="0"/>
              <a:t>Can be beneficial to givers who don’t itemize deductions</a:t>
            </a:r>
          </a:p>
        </p:txBody>
      </p:sp>
      <p:sp>
        <p:nvSpPr>
          <p:cNvPr id="4" name="Content Placeholder 3">
            <a:extLst>
              <a:ext uri="{FF2B5EF4-FFF2-40B4-BE49-F238E27FC236}">
                <a16:creationId xmlns:a16="http://schemas.microsoft.com/office/drawing/2014/main" id="{01778E8C-D2DD-8AA4-48B1-0A495F0E4408}"/>
              </a:ext>
            </a:extLst>
          </p:cNvPr>
          <p:cNvSpPr>
            <a:spLocks noGrp="1"/>
          </p:cNvSpPr>
          <p:nvPr>
            <p:ph sz="half" idx="2"/>
          </p:nvPr>
        </p:nvSpPr>
        <p:spPr/>
        <p:txBody>
          <a:bodyPr>
            <a:normAutofit lnSpcReduction="10000"/>
          </a:bodyPr>
          <a:lstStyle/>
          <a:p>
            <a:r>
              <a:rPr lang="en-US" dirty="0"/>
              <a:t>Gifts of appreciated stock</a:t>
            </a:r>
          </a:p>
          <a:p>
            <a:pPr lvl="1"/>
            <a:r>
              <a:rPr lang="en-US" dirty="0"/>
              <a:t>Stock must be transferred to congregation’s brokerage account</a:t>
            </a:r>
          </a:p>
          <a:p>
            <a:pPr lvl="1"/>
            <a:r>
              <a:rPr lang="en-US" dirty="0"/>
              <a:t>Tax deduction of appreciated value</a:t>
            </a:r>
          </a:p>
          <a:p>
            <a:pPr lvl="1"/>
            <a:r>
              <a:rPr lang="en-US" dirty="0"/>
              <a:t>Giver doesn’t pay capital gains tax</a:t>
            </a:r>
          </a:p>
        </p:txBody>
      </p:sp>
    </p:spTree>
    <p:extLst>
      <p:ext uri="{BB962C8B-B14F-4D97-AF65-F5344CB8AC3E}">
        <p14:creationId xmlns:p14="http://schemas.microsoft.com/office/powerpoint/2010/main" val="229731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72BF8-E487-2F04-EEBB-DF915FBFDAA2}"/>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3400"/>
              <a:t>Faithfully and Creatively Invite Online Worshippers to Give…</a:t>
            </a:r>
          </a:p>
        </p:txBody>
      </p:sp>
      <p:sp>
        <p:nvSpPr>
          <p:cNvPr id="4" name="Content Placeholder 3">
            <a:extLst>
              <a:ext uri="{FF2B5EF4-FFF2-40B4-BE49-F238E27FC236}">
                <a16:creationId xmlns:a16="http://schemas.microsoft.com/office/drawing/2014/main" id="{8BD2203A-CA52-531D-7C4A-5A6E98DDB2DC}"/>
              </a:ext>
            </a:extLst>
          </p:cNvPr>
          <p:cNvSpPr>
            <a:spLocks noGrp="1"/>
          </p:cNvSpPr>
          <p:nvPr>
            <p:ph sz="half" idx="2"/>
          </p:nvPr>
        </p:nvSpPr>
        <p:spPr>
          <a:xfrm>
            <a:off x="838201" y="2962279"/>
            <a:ext cx="3799425" cy="3143241"/>
          </a:xfrm>
        </p:spPr>
        <p:txBody>
          <a:bodyPr vert="horz" lIns="91440" tIns="45720" rIns="91440" bIns="45720" rtlCol="0">
            <a:normAutofit/>
          </a:bodyPr>
          <a:lstStyle/>
          <a:p>
            <a:r>
              <a:rPr lang="en-US" sz="2000"/>
              <a:t>Make it easy- QR code, link to giving page, etc.</a:t>
            </a:r>
          </a:p>
          <a:p>
            <a:r>
              <a:rPr lang="en-US" sz="2000"/>
              <a:t>Make it part of worship somehow and acknowledge participation and presence</a:t>
            </a:r>
          </a:p>
          <a:p>
            <a:r>
              <a:rPr lang="en-US" sz="2000"/>
              <a:t>Video stories</a:t>
            </a:r>
          </a:p>
          <a:p>
            <a:r>
              <a:rPr lang="en-US" sz="2000"/>
              <a:t>Find ways to connect in-person and online presence of the community</a:t>
            </a:r>
          </a:p>
        </p:txBody>
      </p:sp>
      <p:pic>
        <p:nvPicPr>
          <p:cNvPr id="10" name="Content Placeholder 9" descr="A sign on a table&#10;&#10;Description automatically generated">
            <a:extLst>
              <a:ext uri="{FF2B5EF4-FFF2-40B4-BE49-F238E27FC236}">
                <a16:creationId xmlns:a16="http://schemas.microsoft.com/office/drawing/2014/main" id="{C9328EA9-D45C-7F75-22BB-021BF6A0E4F2}"/>
              </a:ext>
            </a:extLst>
          </p:cNvPr>
          <p:cNvPicPr>
            <a:picLocks noGrp="1" noChangeAspect="1"/>
          </p:cNvPicPr>
          <p:nvPr>
            <p:ph sz="half" idx="1"/>
          </p:nvPr>
        </p:nvPicPr>
        <p:blipFill rotWithShape="1">
          <a:blip r:embed="rId2"/>
          <a:srcRect l="3230" r="25150" b="1"/>
          <a:stretch/>
        </p:blipFill>
        <p:spPr>
          <a:xfrm rot="5400000">
            <a:off x="5172192" y="-161806"/>
            <a:ext cx="6858000" cy="7181613"/>
          </a:xfrm>
          <a:prstGeom prst="rect">
            <a:avLst/>
          </a:prstGeom>
          <a:effectLst/>
        </p:spPr>
      </p:pic>
    </p:spTree>
    <p:extLst>
      <p:ext uri="{BB962C8B-B14F-4D97-AF65-F5344CB8AC3E}">
        <p14:creationId xmlns:p14="http://schemas.microsoft.com/office/powerpoint/2010/main" val="317199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17AA14-4E29-F8E6-C281-0C758B5E8817}"/>
              </a:ext>
            </a:extLst>
          </p:cNvPr>
          <p:cNvSpPr>
            <a:spLocks noGrp="1"/>
          </p:cNvSpPr>
          <p:nvPr>
            <p:ph type="ctrTitle"/>
          </p:nvPr>
        </p:nvSpPr>
        <p:spPr>
          <a:xfrm>
            <a:off x="1524003" y="1999615"/>
            <a:ext cx="9144000" cy="2764028"/>
          </a:xfrm>
        </p:spPr>
        <p:txBody>
          <a:bodyPr anchor="ctr">
            <a:normAutofit/>
          </a:bodyPr>
          <a:lstStyle/>
          <a:p>
            <a:r>
              <a:rPr lang="en-US" sz="4500"/>
              <a:t>The Basics:</a:t>
            </a:r>
            <a:br>
              <a:rPr lang="en-US" sz="4500"/>
            </a:br>
            <a:r>
              <a:rPr lang="en-US" sz="4500" i="1"/>
              <a:t>Cultivating Love through </a:t>
            </a:r>
            <a:br>
              <a:rPr lang="en-US" sz="4500" i="1"/>
            </a:br>
            <a:r>
              <a:rPr lang="en-US" sz="4500" i="1"/>
              <a:t>Stewardship</a:t>
            </a:r>
            <a:br>
              <a:rPr lang="en-US" sz="4500" i="1"/>
            </a:br>
            <a:r>
              <a:rPr lang="en-US" sz="4500" i="1"/>
              <a:t>with Chick Lane</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982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236BE3-46AE-FB25-D548-60AAD2260386}"/>
              </a:ext>
            </a:extLst>
          </p:cNvPr>
          <p:cNvSpPr>
            <a:spLocks noGrp="1"/>
          </p:cNvSpPr>
          <p:nvPr>
            <p:ph type="ctrTitle"/>
          </p:nvPr>
        </p:nvSpPr>
        <p:spPr>
          <a:xfrm>
            <a:off x="1524003" y="1999615"/>
            <a:ext cx="9144000" cy="2764028"/>
          </a:xfrm>
        </p:spPr>
        <p:txBody>
          <a:bodyPr anchor="ctr">
            <a:normAutofit/>
          </a:bodyPr>
          <a:lstStyle/>
          <a:p>
            <a:r>
              <a:rPr lang="en-US" sz="7200"/>
              <a:t>Make the Offering an </a:t>
            </a:r>
            <a:br>
              <a:rPr lang="en-US" sz="7200"/>
            </a:br>
            <a:r>
              <a:rPr lang="en-US" sz="7200"/>
              <a:t>Act of Worship</a:t>
            </a:r>
          </a:p>
        </p:txBody>
      </p:sp>
      <p:sp>
        <p:nvSpPr>
          <p:cNvPr id="3" name="Subtitle 2">
            <a:extLst>
              <a:ext uri="{FF2B5EF4-FFF2-40B4-BE49-F238E27FC236}">
                <a16:creationId xmlns:a16="http://schemas.microsoft.com/office/drawing/2014/main" id="{2D7325A8-5ED6-3E0D-F063-65520BA31938}"/>
              </a:ext>
            </a:extLst>
          </p:cNvPr>
          <p:cNvSpPr>
            <a:spLocks noGrp="1"/>
          </p:cNvSpPr>
          <p:nvPr>
            <p:ph type="subTitle" idx="1"/>
          </p:nvPr>
        </p:nvSpPr>
        <p:spPr>
          <a:xfrm>
            <a:off x="1966912" y="5645150"/>
            <a:ext cx="8258176" cy="631825"/>
          </a:xfrm>
        </p:spPr>
        <p:txBody>
          <a:bodyPr anchor="ctr">
            <a:normAutofit/>
          </a:bodyPr>
          <a:lstStyle/>
          <a:p>
            <a:r>
              <a:rPr lang="en-US" sz="2800"/>
              <a:t>even when the plate is almost empty</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098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3AAD-75EB-EA34-7881-D49EFCA51318}"/>
              </a:ext>
            </a:extLst>
          </p:cNvPr>
          <p:cNvSpPr>
            <a:spLocks noGrp="1"/>
          </p:cNvSpPr>
          <p:nvPr>
            <p:ph type="title"/>
          </p:nvPr>
        </p:nvSpPr>
        <p:spPr>
          <a:xfrm>
            <a:off x="920578" y="1271287"/>
            <a:ext cx="10515600" cy="3063875"/>
          </a:xfrm>
        </p:spPr>
        <p:txBody>
          <a:bodyPr>
            <a:normAutofit fontScale="90000"/>
          </a:bodyPr>
          <a:lstStyle/>
          <a:p>
            <a:r>
              <a:rPr lang="en-US" dirty="0"/>
              <a:t>How many of you pass the plate during worship?</a:t>
            </a:r>
            <a:br>
              <a:rPr lang="en-US" dirty="0"/>
            </a:br>
            <a:br>
              <a:rPr lang="en-US" dirty="0"/>
            </a:br>
            <a:r>
              <a:rPr lang="en-US" dirty="0"/>
              <a:t>How is it going? </a:t>
            </a:r>
            <a:br>
              <a:rPr lang="en-US" dirty="0"/>
            </a:br>
            <a:br>
              <a:rPr lang="en-US" dirty="0"/>
            </a:br>
            <a:r>
              <a:rPr lang="en-US" dirty="0"/>
              <a:t>What has changed in the past 5 years?</a:t>
            </a:r>
          </a:p>
        </p:txBody>
      </p:sp>
    </p:spTree>
    <p:extLst>
      <p:ext uri="{BB962C8B-B14F-4D97-AF65-F5344CB8AC3E}">
        <p14:creationId xmlns:p14="http://schemas.microsoft.com/office/powerpoint/2010/main" val="38671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E7D6-33A1-BCAB-68E3-3EA1BA317BB2}"/>
              </a:ext>
            </a:extLst>
          </p:cNvPr>
          <p:cNvSpPr>
            <a:spLocks noGrp="1"/>
          </p:cNvSpPr>
          <p:nvPr>
            <p:ph type="title"/>
          </p:nvPr>
        </p:nvSpPr>
        <p:spPr>
          <a:xfrm>
            <a:off x="610071" y="96565"/>
            <a:ext cx="8534400" cy="1507067"/>
          </a:xfrm>
        </p:spPr>
        <p:txBody>
          <a:bodyPr>
            <a:normAutofit/>
          </a:bodyPr>
          <a:lstStyle/>
          <a:p>
            <a:r>
              <a:rPr lang="en-US" dirty="0"/>
              <a:t>The offering is an act of worship – my response to the goodness of God</a:t>
            </a:r>
          </a:p>
        </p:txBody>
      </p:sp>
      <p:sp>
        <p:nvSpPr>
          <p:cNvPr id="3" name="Content Placeholder 2">
            <a:extLst>
              <a:ext uri="{FF2B5EF4-FFF2-40B4-BE49-F238E27FC236}">
                <a16:creationId xmlns:a16="http://schemas.microsoft.com/office/drawing/2014/main" id="{381BCA9D-7858-5904-D2FE-5F7601016935}"/>
              </a:ext>
            </a:extLst>
          </p:cNvPr>
          <p:cNvSpPr>
            <a:spLocks noGrp="1"/>
          </p:cNvSpPr>
          <p:nvPr>
            <p:ph idx="1"/>
          </p:nvPr>
        </p:nvSpPr>
        <p:spPr>
          <a:xfrm>
            <a:off x="610071" y="1847335"/>
            <a:ext cx="8534400" cy="3615267"/>
          </a:xfrm>
        </p:spPr>
        <p:txBody>
          <a:bodyPr>
            <a:normAutofit fontScale="92500" lnSpcReduction="10000"/>
          </a:bodyPr>
          <a:lstStyle/>
          <a:p>
            <a:r>
              <a:rPr lang="en-US" dirty="0">
                <a:solidFill>
                  <a:schemeClr val="tx1"/>
                </a:solidFill>
              </a:rPr>
              <a:t>My dilemma and response</a:t>
            </a:r>
          </a:p>
          <a:p>
            <a:r>
              <a:rPr lang="en-US" dirty="0">
                <a:solidFill>
                  <a:schemeClr val="tx1"/>
                </a:solidFill>
              </a:rPr>
              <a:t>What I have observed</a:t>
            </a:r>
          </a:p>
          <a:p>
            <a:pPr lvl="1"/>
            <a:r>
              <a:rPr lang="en-US" dirty="0">
                <a:solidFill>
                  <a:schemeClr val="tx1"/>
                </a:solidFill>
              </a:rPr>
              <a:t>Awkwardness</a:t>
            </a:r>
          </a:p>
          <a:p>
            <a:pPr lvl="1"/>
            <a:r>
              <a:rPr lang="en-US" dirty="0">
                <a:solidFill>
                  <a:schemeClr val="tx1"/>
                </a:solidFill>
              </a:rPr>
              <a:t>Unintended communication by ushers – </a:t>
            </a:r>
          </a:p>
          <a:p>
            <a:pPr lvl="2"/>
            <a:r>
              <a:rPr lang="en-US" dirty="0">
                <a:solidFill>
                  <a:schemeClr val="tx1"/>
                </a:solidFill>
              </a:rPr>
              <a:t>“You really don’t want to have me pass this down the aisle, do you?”</a:t>
            </a:r>
          </a:p>
          <a:p>
            <a:pPr lvl="2"/>
            <a:r>
              <a:rPr lang="en-US" dirty="0">
                <a:solidFill>
                  <a:schemeClr val="tx1"/>
                </a:solidFill>
              </a:rPr>
              <a:t>“You aren’t going to give anything, are you?”</a:t>
            </a:r>
          </a:p>
          <a:p>
            <a:pPr lvl="1"/>
            <a:r>
              <a:rPr lang="en-US" dirty="0">
                <a:solidFill>
                  <a:schemeClr val="tx1"/>
                </a:solidFill>
              </a:rPr>
              <a:t>Problems </a:t>
            </a:r>
          </a:p>
          <a:p>
            <a:pPr lvl="2"/>
            <a:r>
              <a:rPr lang="en-US" dirty="0">
                <a:solidFill>
                  <a:schemeClr val="tx1"/>
                </a:solidFill>
              </a:rPr>
              <a:t>If half of the worshippers aren’t in the room, how do we recognize their offering as an act of worship?</a:t>
            </a:r>
          </a:p>
          <a:p>
            <a:pPr lvl="2"/>
            <a:r>
              <a:rPr lang="en-US" dirty="0">
                <a:solidFill>
                  <a:schemeClr val="tx1"/>
                </a:solidFill>
              </a:rPr>
              <a:t>If 90% of the worshippers who are in the room aren’t making an offering in worship, how do we recognize their offering?</a:t>
            </a:r>
          </a:p>
        </p:txBody>
      </p:sp>
    </p:spTree>
    <p:extLst>
      <p:ext uri="{BB962C8B-B14F-4D97-AF65-F5344CB8AC3E}">
        <p14:creationId xmlns:p14="http://schemas.microsoft.com/office/powerpoint/2010/main" val="4966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95BE-51DF-5ADB-0BDB-DF3B6DB897AE}"/>
              </a:ext>
            </a:extLst>
          </p:cNvPr>
          <p:cNvSpPr>
            <a:spLocks noGrp="1"/>
          </p:cNvSpPr>
          <p:nvPr>
            <p:ph type="title"/>
          </p:nvPr>
        </p:nvSpPr>
        <p:spPr>
          <a:xfrm>
            <a:off x="774828" y="96564"/>
            <a:ext cx="8534400" cy="1507067"/>
          </a:xfrm>
        </p:spPr>
        <p:txBody>
          <a:bodyPr/>
          <a:lstStyle/>
          <a:p>
            <a:pPr algn="ctr"/>
            <a:r>
              <a:rPr lang="en-US" dirty="0"/>
              <a:t>One solution</a:t>
            </a:r>
          </a:p>
        </p:txBody>
      </p:sp>
      <p:sp>
        <p:nvSpPr>
          <p:cNvPr id="3" name="Content Placeholder 2">
            <a:extLst>
              <a:ext uri="{FF2B5EF4-FFF2-40B4-BE49-F238E27FC236}">
                <a16:creationId xmlns:a16="http://schemas.microsoft.com/office/drawing/2014/main" id="{AEF93FD7-6625-DD47-FF47-4EE17B4ACAF6}"/>
              </a:ext>
            </a:extLst>
          </p:cNvPr>
          <p:cNvSpPr>
            <a:spLocks noGrp="1"/>
          </p:cNvSpPr>
          <p:nvPr>
            <p:ph idx="1"/>
          </p:nvPr>
        </p:nvSpPr>
        <p:spPr>
          <a:xfrm>
            <a:off x="838200" y="1837037"/>
            <a:ext cx="10515600" cy="4456671"/>
          </a:xfrm>
        </p:spPr>
        <p:txBody>
          <a:bodyPr/>
          <a:lstStyle/>
          <a:p>
            <a:pPr marL="0" marR="0" indent="0">
              <a:lnSpc>
                <a:spcPts val="1705"/>
              </a:lnSpc>
              <a:spcBef>
                <a:spcPts val="600"/>
              </a:spcBef>
              <a:spcAft>
                <a:spcPts val="0"/>
              </a:spcAft>
              <a:buNone/>
            </a:pPr>
            <a:r>
              <a:rPr lang="en-US" sz="2400" b="1" dirty="0">
                <a:solidFill>
                  <a:schemeClr val="tx1"/>
                </a:solidFill>
                <a:effectLst/>
                <a:latin typeface="Open Sans" panose="020B0606030504020204" pitchFamily="34" charset="0"/>
                <a:ea typeface="Candara" panose="020E0502030303020204" pitchFamily="34" charset="0"/>
                <a:cs typeface="Candara" panose="020E0502030303020204" pitchFamily="34" charset="0"/>
              </a:rPr>
              <a:t>Offering Prayer</a:t>
            </a:r>
            <a:r>
              <a:rPr lang="en-US" sz="2400" i="1" dirty="0">
                <a:solidFill>
                  <a:schemeClr val="tx1"/>
                </a:solidFill>
                <a:effectLst/>
                <a:latin typeface="Open Sans" panose="020B0606030504020204" pitchFamily="34" charset="0"/>
                <a:ea typeface="Candara" panose="020E0502030303020204" pitchFamily="34" charset="0"/>
                <a:cs typeface="Candara" panose="020E0502030303020204" pitchFamily="34" charset="0"/>
              </a:rPr>
              <a:t> </a:t>
            </a:r>
            <a:endParaRPr lang="en-US" sz="2400" dirty="0">
              <a:solidFill>
                <a:schemeClr val="tx1"/>
              </a:solidFill>
              <a:effectLst/>
              <a:latin typeface="Candara" panose="020E0502030303020204" pitchFamily="34" charset="0"/>
              <a:ea typeface="Candara" panose="020E0502030303020204" pitchFamily="34" charset="0"/>
              <a:cs typeface="Candara" panose="020E0502030303020204" pitchFamily="34" charset="0"/>
            </a:endParaRPr>
          </a:p>
          <a:p>
            <a:pPr marL="0" marR="0" indent="0">
              <a:spcBef>
                <a:spcPts val="0"/>
              </a:spcBef>
              <a:spcAft>
                <a:spcPts val="0"/>
              </a:spcAft>
              <a:buNone/>
            </a:pPr>
            <a:endParaRPr lang="en-US" sz="2400"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endParaRPr>
          </a:p>
          <a:p>
            <a:pPr marL="0" marR="0" indent="0">
              <a:spcBef>
                <a:spcPts val="0"/>
              </a:spcBef>
              <a:spcAft>
                <a:spcPts val="0"/>
              </a:spcAft>
              <a:buNone/>
            </a:pPr>
            <a:r>
              <a:rPr lang="en-US" sz="2400"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rPr>
              <a:t>Pastor: God of abundance, we offer these gifts to You.</a:t>
            </a:r>
            <a:endParaRPr lang="en-US" sz="2400" dirty="0">
              <a:solidFill>
                <a:schemeClr val="tx1"/>
              </a:solidFill>
              <a:latin typeface="Candara" panose="020E0502030303020204" pitchFamily="34" charset="0"/>
              <a:ea typeface="Times New Roman" panose="02020603050405020304" pitchFamily="18" charset="0"/>
              <a:cs typeface="Candara" panose="020E0502030303020204" pitchFamily="34" charset="0"/>
            </a:endParaRPr>
          </a:p>
          <a:p>
            <a:pPr marL="0" marR="0" indent="0">
              <a:spcBef>
                <a:spcPts val="0"/>
              </a:spcBef>
              <a:spcAft>
                <a:spcPts val="0"/>
              </a:spcAft>
              <a:buNone/>
            </a:pPr>
            <a:endParaRPr lang="en-US" sz="2400" b="1" dirty="0">
              <a:solidFill>
                <a:schemeClr val="tx1"/>
              </a:solidFill>
              <a:effectLst/>
              <a:latin typeface="Candara" panose="020E0502030303020204" pitchFamily="34" charset="0"/>
              <a:ea typeface="Times New Roman" panose="02020603050405020304" pitchFamily="18" charset="0"/>
              <a:cs typeface="Candara" panose="020E0502030303020204" pitchFamily="34" charset="0"/>
            </a:endParaRPr>
          </a:p>
          <a:p>
            <a:pPr marL="0" marR="0" indent="0">
              <a:spcBef>
                <a:spcPts val="0"/>
              </a:spcBef>
              <a:spcAft>
                <a:spcPts val="0"/>
              </a:spcAft>
              <a:buNone/>
            </a:pPr>
            <a:r>
              <a:rPr lang="en-US" sz="2400" b="1"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rPr>
              <a:t>All: May the gifts we give here, and the gifts we give online, further the good work of your Holy Spirit in the world.</a:t>
            </a:r>
            <a:endParaRPr lang="en-US" sz="2400" dirty="0">
              <a:solidFill>
                <a:schemeClr val="tx1"/>
              </a:solidFill>
              <a:effectLst/>
              <a:latin typeface="Candara" panose="020E0502030303020204" pitchFamily="34" charset="0"/>
              <a:ea typeface="Candara" panose="020E0502030303020204" pitchFamily="34" charset="0"/>
              <a:cs typeface="Candara" panose="020E0502030303020204" pitchFamily="34" charset="0"/>
            </a:endParaRPr>
          </a:p>
          <a:p>
            <a:pPr marL="0" marR="0" indent="0">
              <a:spcBef>
                <a:spcPts val="0"/>
              </a:spcBef>
              <a:spcAft>
                <a:spcPts val="0"/>
              </a:spcAft>
              <a:buNone/>
            </a:pPr>
            <a:endParaRPr lang="en-US" sz="2400"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endParaRPr>
          </a:p>
          <a:p>
            <a:pPr marL="0" marR="0" indent="0">
              <a:spcBef>
                <a:spcPts val="0"/>
              </a:spcBef>
              <a:spcAft>
                <a:spcPts val="0"/>
              </a:spcAft>
              <a:buNone/>
            </a:pPr>
            <a:r>
              <a:rPr lang="en-US" sz="2400"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rPr>
              <a:t>Pastor: Bless these gifts, and guide us to use them faithfully.</a:t>
            </a:r>
            <a:endParaRPr lang="en-US" sz="2400" dirty="0">
              <a:solidFill>
                <a:schemeClr val="tx1"/>
              </a:solidFill>
              <a:effectLst/>
              <a:latin typeface="Candara" panose="020E0502030303020204" pitchFamily="34" charset="0"/>
              <a:ea typeface="Candara" panose="020E0502030303020204" pitchFamily="34" charset="0"/>
              <a:cs typeface="Candara" panose="020E0502030303020204" pitchFamily="34" charset="0"/>
            </a:endParaRPr>
          </a:p>
          <a:p>
            <a:pPr marL="0" marR="0" indent="0">
              <a:spcBef>
                <a:spcPts val="0"/>
              </a:spcBef>
              <a:spcAft>
                <a:spcPts val="0"/>
              </a:spcAft>
              <a:buNone/>
            </a:pPr>
            <a:endParaRPr lang="en-US" sz="2400" b="1"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endParaRPr>
          </a:p>
          <a:p>
            <a:pPr marL="0" marR="0" indent="0">
              <a:spcBef>
                <a:spcPts val="0"/>
              </a:spcBef>
              <a:spcAft>
                <a:spcPts val="0"/>
              </a:spcAft>
              <a:buNone/>
            </a:pPr>
            <a:r>
              <a:rPr lang="en-US" sz="2400" b="1" dirty="0">
                <a:solidFill>
                  <a:schemeClr val="tx1"/>
                </a:solidFill>
                <a:effectLst/>
                <a:latin typeface="Open Sans" panose="020B0606030504020204" pitchFamily="34" charset="0"/>
                <a:ea typeface="Times New Roman" panose="02020603050405020304" pitchFamily="18" charset="0"/>
                <a:cs typeface="Candara" panose="020E0502030303020204" pitchFamily="34" charset="0"/>
              </a:rPr>
              <a:t>All: Help us to live generous lives, trusting that in You, there is always enough. Amen.</a:t>
            </a:r>
            <a:endParaRPr lang="en-US" sz="2400" dirty="0">
              <a:solidFill>
                <a:schemeClr val="tx1"/>
              </a:solidFill>
              <a:effectLst/>
              <a:latin typeface="Candara" panose="020E0502030303020204" pitchFamily="34" charset="0"/>
              <a:ea typeface="Candara" panose="020E0502030303020204" pitchFamily="34" charset="0"/>
              <a:cs typeface="Candara" panose="020E0502030303020204" pitchFamily="34" charset="0"/>
            </a:endParaRPr>
          </a:p>
          <a:p>
            <a:pPr marL="0" indent="0">
              <a:buNone/>
            </a:pPr>
            <a:endParaRPr lang="en-US" dirty="0"/>
          </a:p>
        </p:txBody>
      </p:sp>
    </p:spTree>
    <p:extLst>
      <p:ext uri="{BB962C8B-B14F-4D97-AF65-F5344CB8AC3E}">
        <p14:creationId xmlns:p14="http://schemas.microsoft.com/office/powerpoint/2010/main" val="1557453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45C3F68E-889B-DFBE-D8C4-6A73969D087F}"/>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What has worked for you?</a:t>
            </a:r>
          </a:p>
        </p:txBody>
      </p:sp>
      <p:sp>
        <p:nvSpPr>
          <p:cNvPr id="11" name="Rectangle: Rounded Corners 10">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78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943D-0263-B75C-47AE-2810C4B4A636}"/>
              </a:ext>
            </a:extLst>
          </p:cNvPr>
          <p:cNvSpPr>
            <a:spLocks noGrp="1"/>
          </p:cNvSpPr>
          <p:nvPr>
            <p:ph type="ctrTitle"/>
          </p:nvPr>
        </p:nvSpPr>
        <p:spPr/>
        <p:txBody>
          <a:bodyPr>
            <a:normAutofit fontScale="90000"/>
          </a:bodyPr>
          <a:lstStyle/>
          <a:p>
            <a:r>
              <a:rPr lang="en-US"/>
              <a:t>A plea from an old guy</a:t>
            </a:r>
            <a:br>
              <a:rPr lang="en-US"/>
            </a:br>
            <a:r>
              <a:rPr lang="en-US"/>
              <a:t>on behalf of my peers everywhere</a:t>
            </a:r>
            <a:endParaRPr lang="en-US" dirty="0"/>
          </a:p>
        </p:txBody>
      </p:sp>
      <p:sp>
        <p:nvSpPr>
          <p:cNvPr id="3" name="Subtitle 2">
            <a:extLst>
              <a:ext uri="{FF2B5EF4-FFF2-40B4-BE49-F238E27FC236}">
                <a16:creationId xmlns:a16="http://schemas.microsoft.com/office/drawing/2014/main" id="{C1E5C40D-5CEC-DF9C-7B7C-D8C2CA390A10}"/>
              </a:ext>
            </a:extLst>
          </p:cNvPr>
          <p:cNvSpPr>
            <a:spLocks noGrp="1"/>
          </p:cNvSpPr>
          <p:nvPr>
            <p:ph type="subTitle" idx="1"/>
          </p:nvPr>
        </p:nvSpPr>
        <p:spPr/>
        <p:txBody>
          <a:bodyPr/>
          <a:lstStyle/>
          <a:p>
            <a:r>
              <a:rPr lang="en-US"/>
              <a:t>Count on us</a:t>
            </a:r>
          </a:p>
          <a:p>
            <a:r>
              <a:rPr lang="en-US"/>
              <a:t>and</a:t>
            </a:r>
          </a:p>
          <a:p>
            <a:r>
              <a:rPr lang="en-US"/>
              <a:t>Challenge us</a:t>
            </a:r>
            <a:endParaRPr lang="en-US" dirty="0"/>
          </a:p>
        </p:txBody>
      </p:sp>
    </p:spTree>
    <p:extLst>
      <p:ext uri="{BB962C8B-B14F-4D97-AF65-F5344CB8AC3E}">
        <p14:creationId xmlns:p14="http://schemas.microsoft.com/office/powerpoint/2010/main" val="3471057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C46B6-5652-3F22-7F97-F013D34D285B}"/>
              </a:ext>
            </a:extLst>
          </p:cNvPr>
          <p:cNvSpPr>
            <a:spLocks noGrp="1"/>
          </p:cNvSpPr>
          <p:nvPr>
            <p:ph type="title"/>
          </p:nvPr>
        </p:nvSpPr>
        <p:spPr>
          <a:xfrm>
            <a:off x="640080" y="325369"/>
            <a:ext cx="4368602" cy="1956841"/>
          </a:xfrm>
        </p:spPr>
        <p:txBody>
          <a:bodyPr anchor="b">
            <a:normAutofit/>
          </a:bodyPr>
          <a:lstStyle/>
          <a:p>
            <a:r>
              <a:rPr lang="en-US" sz="3400"/>
              <a:t>“I’ve done my part. Now it is time for someone else to take their turn.”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F5434E-4DD9-CCF5-9E37-EF700728C650}"/>
              </a:ext>
            </a:extLst>
          </p:cNvPr>
          <p:cNvSpPr>
            <a:spLocks noGrp="1"/>
          </p:cNvSpPr>
          <p:nvPr>
            <p:ph idx="1"/>
          </p:nvPr>
        </p:nvSpPr>
        <p:spPr>
          <a:xfrm>
            <a:off x="640080" y="2872899"/>
            <a:ext cx="4243589" cy="3320668"/>
          </a:xfrm>
        </p:spPr>
        <p:txBody>
          <a:bodyPr>
            <a:normAutofit/>
          </a:bodyPr>
          <a:lstStyle/>
          <a:p>
            <a:r>
              <a:rPr lang="en-US" sz="2200"/>
              <a:t>Is not a faithful response in the Kingdom of God!</a:t>
            </a:r>
          </a:p>
          <a:p>
            <a:r>
              <a:rPr lang="en-US" sz="2200"/>
              <a:t>But things have changed for me, so my participation can be different now than it was 30 years ago.</a:t>
            </a:r>
          </a:p>
        </p:txBody>
      </p:sp>
      <p:pic>
        <p:nvPicPr>
          <p:cNvPr id="5" name="Picture 4" descr="A group of people eating food in a room&#10;&#10;Description automatically generated">
            <a:extLst>
              <a:ext uri="{FF2B5EF4-FFF2-40B4-BE49-F238E27FC236}">
                <a16:creationId xmlns:a16="http://schemas.microsoft.com/office/drawing/2014/main" id="{32B82817-85EE-D736-405B-3C00BBDE2A85}"/>
              </a:ext>
            </a:extLst>
          </p:cNvPr>
          <p:cNvPicPr>
            <a:picLocks noChangeAspect="1"/>
          </p:cNvPicPr>
          <p:nvPr/>
        </p:nvPicPr>
        <p:blipFill rotWithShape="1">
          <a:blip r:embed="rId2"/>
          <a:srcRect l="3788" r="2098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02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D0EB-68D9-AE3E-0B75-90A5B9E6531F}"/>
              </a:ext>
            </a:extLst>
          </p:cNvPr>
          <p:cNvSpPr>
            <a:spLocks noGrp="1"/>
          </p:cNvSpPr>
          <p:nvPr>
            <p:ph type="title"/>
          </p:nvPr>
        </p:nvSpPr>
        <p:spPr/>
        <p:txBody>
          <a:bodyPr/>
          <a:lstStyle/>
          <a:p>
            <a:pPr algn="ctr"/>
            <a:r>
              <a:rPr lang="en-US" dirty="0"/>
              <a:t>Time</a:t>
            </a:r>
          </a:p>
        </p:txBody>
      </p:sp>
      <p:sp>
        <p:nvSpPr>
          <p:cNvPr id="3" name="Content Placeholder 2">
            <a:extLst>
              <a:ext uri="{FF2B5EF4-FFF2-40B4-BE49-F238E27FC236}">
                <a16:creationId xmlns:a16="http://schemas.microsoft.com/office/drawing/2014/main" id="{A59CEEC5-4D65-DB8E-EA9C-7F96DEA51800}"/>
              </a:ext>
            </a:extLst>
          </p:cNvPr>
          <p:cNvSpPr>
            <a:spLocks noGrp="1"/>
          </p:cNvSpPr>
          <p:nvPr>
            <p:ph idx="1"/>
          </p:nvPr>
        </p:nvSpPr>
        <p:spPr/>
        <p:txBody>
          <a:bodyPr>
            <a:normAutofit lnSpcReduction="10000"/>
          </a:bodyPr>
          <a:lstStyle/>
          <a:p>
            <a:r>
              <a:rPr lang="en-US" dirty="0"/>
              <a:t>I have more time to volunteer now than I have at any other time in my life.</a:t>
            </a:r>
          </a:p>
          <a:p>
            <a:r>
              <a:rPr lang="en-US" dirty="0"/>
              <a:t>I don’t need special attention. I can respond to the same invitations as everyone else.</a:t>
            </a:r>
          </a:p>
          <a:p>
            <a:r>
              <a:rPr lang="en-US" dirty="0"/>
              <a:t>However, if the church has something that needs doing that I might be very good at doing, ask me individually. Don’t forget, I and most of my peers have loved this church for decades. We’ll be flattered and will likely say yes.</a:t>
            </a:r>
          </a:p>
          <a:p>
            <a:r>
              <a:rPr lang="en-US" dirty="0"/>
              <a:t>Make good use of my time (and everyone’s time for that matter)</a:t>
            </a:r>
          </a:p>
          <a:p>
            <a:pPr lvl="1"/>
            <a:r>
              <a:rPr lang="en-US" dirty="0"/>
              <a:t>Feed my Starving Children</a:t>
            </a:r>
          </a:p>
          <a:p>
            <a:pPr lvl="1"/>
            <a:r>
              <a:rPr lang="en-US" dirty="0"/>
              <a:t>Sent to Serve Day </a:t>
            </a:r>
          </a:p>
        </p:txBody>
      </p:sp>
    </p:spTree>
    <p:extLst>
      <p:ext uri="{BB962C8B-B14F-4D97-AF65-F5344CB8AC3E}">
        <p14:creationId xmlns:p14="http://schemas.microsoft.com/office/powerpoint/2010/main" val="33468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E1A1-4CFF-F6F7-E54A-7FC3A11A7749}"/>
              </a:ext>
            </a:extLst>
          </p:cNvPr>
          <p:cNvSpPr>
            <a:spLocks noGrp="1"/>
          </p:cNvSpPr>
          <p:nvPr>
            <p:ph type="title"/>
          </p:nvPr>
        </p:nvSpPr>
        <p:spPr/>
        <p:txBody>
          <a:bodyPr/>
          <a:lstStyle/>
          <a:p>
            <a:pPr algn="ctr"/>
            <a:r>
              <a:rPr lang="en-US" dirty="0"/>
              <a:t>Talent</a:t>
            </a:r>
          </a:p>
        </p:txBody>
      </p:sp>
      <p:sp>
        <p:nvSpPr>
          <p:cNvPr id="3" name="Content Placeholder 2">
            <a:extLst>
              <a:ext uri="{FF2B5EF4-FFF2-40B4-BE49-F238E27FC236}">
                <a16:creationId xmlns:a16="http://schemas.microsoft.com/office/drawing/2014/main" id="{4F9F6707-CA2A-E35A-812E-8989EEA8F31F}"/>
              </a:ext>
            </a:extLst>
          </p:cNvPr>
          <p:cNvSpPr>
            <a:spLocks noGrp="1"/>
          </p:cNvSpPr>
          <p:nvPr>
            <p:ph idx="1"/>
          </p:nvPr>
        </p:nvSpPr>
        <p:spPr/>
        <p:txBody>
          <a:bodyPr/>
          <a:lstStyle/>
          <a:p>
            <a:r>
              <a:rPr lang="en-US" dirty="0"/>
              <a:t>I think I still have talents, but I know they have changed.</a:t>
            </a:r>
          </a:p>
          <a:p>
            <a:r>
              <a:rPr lang="en-US" dirty="0"/>
              <a:t>When you ask me to do something, be clear what the physical requirements will be.</a:t>
            </a:r>
          </a:p>
          <a:p>
            <a:pPr marL="0" indent="0">
              <a:buNone/>
            </a:pPr>
            <a:endParaRPr lang="en-US" dirty="0"/>
          </a:p>
        </p:txBody>
      </p:sp>
    </p:spTree>
    <p:extLst>
      <p:ext uri="{BB962C8B-B14F-4D97-AF65-F5344CB8AC3E}">
        <p14:creationId xmlns:p14="http://schemas.microsoft.com/office/powerpoint/2010/main" val="11632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4987-F234-4B3D-1C92-D68BDDC1D5E1}"/>
              </a:ext>
            </a:extLst>
          </p:cNvPr>
          <p:cNvSpPr>
            <a:spLocks noGrp="1"/>
          </p:cNvSpPr>
          <p:nvPr>
            <p:ph type="title"/>
          </p:nvPr>
        </p:nvSpPr>
        <p:spPr/>
        <p:txBody>
          <a:bodyPr/>
          <a:lstStyle/>
          <a:p>
            <a:pPr algn="ctr"/>
            <a:r>
              <a:rPr lang="en-US" dirty="0"/>
              <a:t>Treasure</a:t>
            </a:r>
          </a:p>
        </p:txBody>
      </p:sp>
      <p:sp>
        <p:nvSpPr>
          <p:cNvPr id="3" name="Content Placeholder 2">
            <a:extLst>
              <a:ext uri="{FF2B5EF4-FFF2-40B4-BE49-F238E27FC236}">
                <a16:creationId xmlns:a16="http://schemas.microsoft.com/office/drawing/2014/main" id="{3ACB9857-6B19-5170-A6EB-5CAB2F2036E6}"/>
              </a:ext>
            </a:extLst>
          </p:cNvPr>
          <p:cNvSpPr>
            <a:spLocks noGrp="1"/>
          </p:cNvSpPr>
          <p:nvPr>
            <p:ph idx="1"/>
          </p:nvPr>
        </p:nvSpPr>
        <p:spPr/>
        <p:txBody>
          <a:bodyPr/>
          <a:lstStyle/>
          <a:p>
            <a:r>
              <a:rPr lang="en-US" dirty="0"/>
              <a:t>My peers and I are all over the map regarding our financial situation (just like every other generation)</a:t>
            </a:r>
          </a:p>
          <a:p>
            <a:r>
              <a:rPr lang="en-US" dirty="0"/>
              <a:t>My wife and I are in a position now to be more generous in financial giving than we have been at any other time in our life</a:t>
            </a:r>
          </a:p>
          <a:p>
            <a:r>
              <a:rPr lang="en-US" dirty="0"/>
              <a:t>Ask me for gifts – you know me and you know my interests</a:t>
            </a:r>
          </a:p>
          <a:p>
            <a:r>
              <a:rPr lang="en-US" dirty="0"/>
              <a:t>“I’m living on a fixed income, you know” drives me crazy</a:t>
            </a:r>
          </a:p>
          <a:p>
            <a:pPr lvl="1"/>
            <a:r>
              <a:rPr lang="en-US" dirty="0"/>
              <a:t>Isn’t most everyone?</a:t>
            </a:r>
          </a:p>
          <a:p>
            <a:pPr lvl="1"/>
            <a:r>
              <a:rPr lang="en-US" dirty="0"/>
              <a:t>And really, I’m not. My pension and my social security income have increased almost every year since I retired. </a:t>
            </a:r>
          </a:p>
          <a:p>
            <a:pPr lvl="1"/>
            <a:r>
              <a:rPr lang="en-US" dirty="0"/>
              <a:t>Besides, for many of my peers that income is fixed at a pretty high level</a:t>
            </a:r>
          </a:p>
        </p:txBody>
      </p:sp>
    </p:spTree>
    <p:extLst>
      <p:ext uri="{BB962C8B-B14F-4D97-AF65-F5344CB8AC3E}">
        <p14:creationId xmlns:p14="http://schemas.microsoft.com/office/powerpoint/2010/main" val="25926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10244</TotalTime>
  <Words>6263</Words>
  <Application>Microsoft Macintosh PowerPoint</Application>
  <PresentationFormat>Widescreen</PresentationFormat>
  <Paragraphs>625</Paragraphs>
  <Slides>108</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108</vt:i4>
      </vt:variant>
    </vt:vector>
  </HeadingPairs>
  <TitlesOfParts>
    <vt:vector size="119" baseType="lpstr">
      <vt:lpstr>Aptos</vt:lpstr>
      <vt:lpstr>Aptos Display</vt:lpstr>
      <vt:lpstr>Arial</vt:lpstr>
      <vt:lpstr>Calibri</vt:lpstr>
      <vt:lpstr>Candara</vt:lpstr>
      <vt:lpstr>Constantia</vt:lpstr>
      <vt:lpstr>Gill Sans MT</vt:lpstr>
      <vt:lpstr>Helvetica</vt:lpstr>
      <vt:lpstr>Open Sans</vt:lpstr>
      <vt:lpstr>Wingdings</vt:lpstr>
      <vt:lpstr>Office Theme</vt:lpstr>
      <vt:lpstr>Through Stewardship</vt:lpstr>
      <vt:lpstr>Welcome!</vt:lpstr>
      <vt:lpstr>Overview of the Day and the Important Things</vt:lpstr>
      <vt:lpstr>Beginning our Day in Scripture</vt:lpstr>
      <vt:lpstr>Imagine You are in the Story- Imagine if you are ______</vt:lpstr>
      <vt:lpstr>Being in the story…</vt:lpstr>
      <vt:lpstr>“Abundance is Real!” </vt:lpstr>
      <vt:lpstr>Let us pray…</vt:lpstr>
      <vt:lpstr>The Basics: Cultivating Love through  Stewardship with Chick Lane</vt:lpstr>
      <vt:lpstr>My favorite story of generosity</vt:lpstr>
      <vt:lpstr>My favorite story of generosity</vt:lpstr>
      <vt:lpstr>Grounding Your Stewardship Ministry</vt:lpstr>
      <vt:lpstr>God is the creator and owner of all that is.</vt:lpstr>
      <vt:lpstr>God is the creator and owner of all that is</vt:lpstr>
      <vt:lpstr>PowerPoint Presentation</vt:lpstr>
      <vt:lpstr>PowerPoint Presentation</vt:lpstr>
      <vt:lpstr>It All Belongs to God – Cultural Challenges</vt:lpstr>
      <vt:lpstr>PowerPoint Presentation</vt:lpstr>
      <vt:lpstr>We are stewards (not owners)</vt:lpstr>
      <vt:lpstr>We are stewards (not owners)</vt:lpstr>
      <vt:lpstr>We are stewards</vt:lpstr>
      <vt:lpstr> What we do with money flows from and (more importantly) impacts our faith in Jesus </vt:lpstr>
      <vt:lpstr>What might this mean for your congregation?</vt:lpstr>
      <vt:lpstr>What does “stewardship” mean in your congregation?</vt:lpstr>
      <vt:lpstr>The most important thing you can do in stewardship ministry is to move the money conversation…</vt:lpstr>
      <vt:lpstr>How is money talked about in your congregation?</vt:lpstr>
      <vt:lpstr>It is vital that churches talk about money</vt:lpstr>
      <vt:lpstr>Talking about money when you aren’t asking for any</vt:lpstr>
      <vt:lpstr>PowerPoint Presentation</vt:lpstr>
      <vt:lpstr>PowerPoint Presentation</vt:lpstr>
      <vt:lpstr>PowerPoint Presentation</vt:lpstr>
      <vt:lpstr>Talking about money when you aren’t asking for any</vt:lpstr>
      <vt:lpstr>Talking about money when you aren’t asking for any</vt:lpstr>
      <vt:lpstr>The Stewardship Triangle</vt:lpstr>
      <vt:lpstr>Stewardship is about all of life!</vt:lpstr>
      <vt:lpstr>What does a stewardship leader look like…</vt:lpstr>
      <vt:lpstr>How has Covid changed your congregation’s stewardship ministry?</vt:lpstr>
      <vt:lpstr>Lunch Prayer-  Let’s sing!</vt:lpstr>
      <vt:lpstr>Through Stewardship</vt:lpstr>
      <vt:lpstr>Ask</vt:lpstr>
      <vt:lpstr>Ask – Unintended insights from an Easter sermon</vt:lpstr>
      <vt:lpstr>Insights from Henri Nouwen</vt:lpstr>
      <vt:lpstr>Insights from Henri Nouwen</vt:lpstr>
      <vt:lpstr>Insights from Clif Christopher –  Not Your Parents’ Offering Plate</vt:lpstr>
      <vt:lpstr>Things have changed a lot in the last five years</vt:lpstr>
      <vt:lpstr>A well-run stewardship response program is still vital</vt:lpstr>
      <vt:lpstr>Important components of your annual stewardship emphasis</vt:lpstr>
      <vt:lpstr>Tell the Biblical story</vt:lpstr>
      <vt:lpstr>Tell the congregation’s story</vt:lpstr>
      <vt:lpstr>Ask for Growth in Giving</vt:lpstr>
      <vt:lpstr>Ask people to make a commitment for their giving for next year</vt:lpstr>
      <vt:lpstr>Ways to gather commitment cards </vt:lpstr>
      <vt:lpstr>Stewardship Program Resources</vt:lpstr>
      <vt:lpstr>Three more topics </vt:lpstr>
      <vt:lpstr>The Place for Planned Giving in your Congregation’s Ministry</vt:lpstr>
      <vt:lpstr>What do we mean by “planned gifts?”</vt:lpstr>
      <vt:lpstr>Legacy Planning is about Balanced Stewardship</vt:lpstr>
      <vt:lpstr>Why should my congregation care about planned gifts? We need $ now. </vt:lpstr>
      <vt:lpstr>PowerPoint Presentation</vt:lpstr>
      <vt:lpstr>PowerPoint Presentation</vt:lpstr>
      <vt:lpstr>Why is Planning so Important?</vt:lpstr>
      <vt:lpstr>Listen, Listen, Listen for opportunities:</vt:lpstr>
      <vt:lpstr>Offer Lutheran Giving’s Services:</vt:lpstr>
      <vt:lpstr>PowerPoint Presentation</vt:lpstr>
      <vt:lpstr>Expertise for Congregations   • Mission endowment fund guidance so congregations can be thoughtful stewards of bequests and planned gifts.   • Gift planning education through seminars on wills, estate plans and charitable gift planning.   • Investment options for endowments and institutional funds available</vt:lpstr>
      <vt:lpstr>Expertise for Your Members   • Charitable Gift Planning for anyone wishing to  support Nebraska Synod congregations and its agencies and institutions as well as any Synodical or Churchwide ministry</vt:lpstr>
      <vt:lpstr>Creating a Culture of Thanksgiving in Your Congregation</vt:lpstr>
      <vt:lpstr>Thank</vt:lpstr>
      <vt:lpstr>Thanking is a win-win-win</vt:lpstr>
      <vt:lpstr>Thank many people at one time </vt:lpstr>
      <vt:lpstr>Thank many people at one time </vt:lpstr>
      <vt:lpstr>Thank one person at a time</vt:lpstr>
      <vt:lpstr>A crucial question for thanking</vt:lpstr>
      <vt:lpstr>Develop a plan for thanking</vt:lpstr>
      <vt:lpstr>Tell- Make Sure People Know the Scope of the Congregation’s Ministry!</vt:lpstr>
      <vt:lpstr>Make the budget more tangible</vt:lpstr>
      <vt:lpstr>Impact of Story Telling</vt:lpstr>
      <vt:lpstr>Stories are powerful…</vt:lpstr>
      <vt:lpstr>God’s story, our story, our neighbor’s story…</vt:lpstr>
      <vt:lpstr>Mission Share</vt:lpstr>
      <vt:lpstr>Story telling in terms of…</vt:lpstr>
      <vt:lpstr>Leading Stewardship in this New Day</vt:lpstr>
      <vt:lpstr>Make Responsible Decisions…</vt:lpstr>
      <vt:lpstr>Thoughts about handling designated gifts</vt:lpstr>
      <vt:lpstr>Make It Easy for People to Give</vt:lpstr>
      <vt:lpstr>PowerPoint Presentation</vt:lpstr>
      <vt:lpstr>Make it easy for people to give</vt:lpstr>
      <vt:lpstr>Two ways to give that can benefit the giver  and the congregation.</vt:lpstr>
      <vt:lpstr>Faithfully and Creatively Invite Online Worshippers to Give…</vt:lpstr>
      <vt:lpstr>Make the Offering an  Act of Worship</vt:lpstr>
      <vt:lpstr>How many of you pass the plate during worship?  How is it going?   What has changed in the past 5 years?</vt:lpstr>
      <vt:lpstr>The offering is an act of worship – my response to the goodness of God</vt:lpstr>
      <vt:lpstr>One solution</vt:lpstr>
      <vt:lpstr>What has worked for you?</vt:lpstr>
      <vt:lpstr>A plea from an old guy on behalf of my peers everywhere</vt:lpstr>
      <vt:lpstr>“I’ve done my part. Now it is time for someone else to take their turn.”</vt:lpstr>
      <vt:lpstr>Time</vt:lpstr>
      <vt:lpstr>Talent</vt:lpstr>
      <vt:lpstr>Treasure</vt:lpstr>
      <vt:lpstr>A plea from an old guy on behalf of my peers everywhere</vt:lpstr>
      <vt:lpstr>Other Questions on your hearts and minds?</vt:lpstr>
      <vt:lpstr>Closing and Next Steps</vt:lpstr>
      <vt:lpstr>Other Resources That Might Be Helpful</vt:lpstr>
      <vt:lpstr>Keep the Conversation Going</vt:lpstr>
      <vt:lpstr>Closing Prayer</vt:lpstr>
      <vt:lpstr>Thank You!</vt:lpstr>
      <vt:lpstr>Go in peace…</vt:lpstr>
      <vt:lpstr>Through Stewardship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Siburg</dc:creator>
  <cp:lastModifiedBy>Timothy Siburg</cp:lastModifiedBy>
  <cp:revision>24</cp:revision>
  <cp:lastPrinted>2024-05-29T16:07:04Z</cp:lastPrinted>
  <dcterms:created xsi:type="dcterms:W3CDTF">2024-05-24T19:20:58Z</dcterms:created>
  <dcterms:modified xsi:type="dcterms:W3CDTF">2024-06-05T14:00:31Z</dcterms:modified>
</cp:coreProperties>
</file>