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Norwester" charset="1" panose="00000506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24253" y="818732"/>
            <a:ext cx="17698257" cy="9249533"/>
            <a:chOff x="0" y="0"/>
            <a:chExt cx="4069284" cy="2126705"/>
          </a:xfrm>
        </p:grpSpPr>
        <p:sp>
          <p:nvSpPr>
            <p:cNvPr name="Freeform 3" id="3"/>
            <p:cNvSpPr/>
            <p:nvPr/>
          </p:nvSpPr>
          <p:spPr>
            <a:xfrm flipH="false" flipV="false" rot="0">
              <a:off x="0" y="0"/>
              <a:ext cx="4069284" cy="2126705"/>
            </a:xfrm>
            <a:custGeom>
              <a:avLst/>
              <a:gdLst/>
              <a:ahLst/>
              <a:cxnLst/>
              <a:rect r="r" b="b" t="t" l="l"/>
              <a:pathLst>
                <a:path h="2126705" w="4069284">
                  <a:moveTo>
                    <a:pt x="0" y="0"/>
                  </a:moveTo>
                  <a:lnTo>
                    <a:pt x="4069284" y="0"/>
                  </a:lnTo>
                  <a:lnTo>
                    <a:pt x="4069284" y="2126705"/>
                  </a:lnTo>
                  <a:lnTo>
                    <a:pt x="0" y="2126705"/>
                  </a:lnTo>
                  <a:close/>
                </a:path>
              </a:pathLst>
            </a:custGeom>
            <a:solidFill>
              <a:srgbClr val="F8CDE5"/>
            </a:solidFill>
          </p:spPr>
        </p:sp>
        <p:sp>
          <p:nvSpPr>
            <p:cNvPr name="TextBox 4" id="4"/>
            <p:cNvSpPr txBox="true"/>
            <p:nvPr/>
          </p:nvSpPr>
          <p:spPr>
            <a:xfrm>
              <a:off x="0" y="-38100"/>
              <a:ext cx="812800" cy="850900"/>
            </a:xfrm>
            <a:prstGeom prst="rect">
              <a:avLst/>
            </a:prstGeom>
          </p:spPr>
          <p:txBody>
            <a:bodyPr anchor="ctr" rtlCol="false" tIns="7217" lIns="7217" bIns="7217" rIns="7217"/>
            <a:lstStyle/>
            <a:p>
              <a:pPr algn="ctr">
                <a:lnSpc>
                  <a:spcPts val="3377"/>
                </a:lnSpc>
                <a:spcBef>
                  <a:spcPct val="0"/>
                </a:spcBef>
              </a:pPr>
            </a:p>
          </p:txBody>
        </p:sp>
      </p:grpSp>
      <p:grpSp>
        <p:nvGrpSpPr>
          <p:cNvPr name="Group 5" id="5"/>
          <p:cNvGrpSpPr/>
          <p:nvPr/>
        </p:nvGrpSpPr>
        <p:grpSpPr>
          <a:xfrm rot="0">
            <a:off x="270292" y="0"/>
            <a:ext cx="1376259" cy="1632921"/>
            <a:chOff x="0" y="0"/>
            <a:chExt cx="316437" cy="375450"/>
          </a:xfrm>
        </p:grpSpPr>
        <p:sp>
          <p:nvSpPr>
            <p:cNvPr name="Freeform 6" id="6"/>
            <p:cNvSpPr/>
            <p:nvPr/>
          </p:nvSpPr>
          <p:spPr>
            <a:xfrm flipH="false" flipV="false" rot="0">
              <a:off x="0" y="0"/>
              <a:ext cx="316437" cy="375450"/>
            </a:xfrm>
            <a:custGeom>
              <a:avLst/>
              <a:gdLst/>
              <a:ahLst/>
              <a:cxnLst/>
              <a:rect r="r" b="b" t="t" l="l"/>
              <a:pathLst>
                <a:path h="375450" w="316437">
                  <a:moveTo>
                    <a:pt x="0" y="0"/>
                  </a:moveTo>
                  <a:lnTo>
                    <a:pt x="316437" y="0"/>
                  </a:lnTo>
                  <a:lnTo>
                    <a:pt x="316437" y="375450"/>
                  </a:lnTo>
                  <a:lnTo>
                    <a:pt x="0" y="375450"/>
                  </a:lnTo>
                  <a:close/>
                </a:path>
              </a:pathLst>
            </a:custGeom>
            <a:solidFill>
              <a:srgbClr val="8DD3C7"/>
            </a:solidFill>
          </p:spPr>
        </p:sp>
        <p:sp>
          <p:nvSpPr>
            <p:cNvPr name="TextBox 7" id="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8" id="8"/>
          <p:cNvGrpSpPr/>
          <p:nvPr/>
        </p:nvGrpSpPr>
        <p:grpSpPr>
          <a:xfrm rot="0">
            <a:off x="1755128" y="0"/>
            <a:ext cx="1364852" cy="1356051"/>
            <a:chOff x="0" y="0"/>
            <a:chExt cx="313815" cy="311791"/>
          </a:xfrm>
        </p:grpSpPr>
        <p:sp>
          <p:nvSpPr>
            <p:cNvPr name="Freeform 9" id="9"/>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FEFCB3"/>
            </a:solidFill>
          </p:spPr>
        </p:sp>
        <p:sp>
          <p:nvSpPr>
            <p:cNvPr name="TextBox 10" id="1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1" id="11"/>
          <p:cNvGrpSpPr/>
          <p:nvPr/>
        </p:nvGrpSpPr>
        <p:grpSpPr>
          <a:xfrm rot="0">
            <a:off x="3223465" y="0"/>
            <a:ext cx="1399072" cy="673549"/>
            <a:chOff x="0" y="0"/>
            <a:chExt cx="321683" cy="154866"/>
          </a:xfrm>
        </p:grpSpPr>
        <p:sp>
          <p:nvSpPr>
            <p:cNvPr name="Freeform 12" id="12"/>
            <p:cNvSpPr/>
            <p:nvPr/>
          </p:nvSpPr>
          <p:spPr>
            <a:xfrm flipH="false" flipV="false" rot="0">
              <a:off x="0" y="0"/>
              <a:ext cx="321683" cy="154866"/>
            </a:xfrm>
            <a:custGeom>
              <a:avLst/>
              <a:gdLst/>
              <a:ahLst/>
              <a:cxnLst/>
              <a:rect r="r" b="b" t="t" l="l"/>
              <a:pathLst>
                <a:path h="154866" w="321683">
                  <a:moveTo>
                    <a:pt x="0" y="0"/>
                  </a:moveTo>
                  <a:lnTo>
                    <a:pt x="321683" y="0"/>
                  </a:lnTo>
                  <a:lnTo>
                    <a:pt x="321683" y="154866"/>
                  </a:lnTo>
                  <a:lnTo>
                    <a:pt x="0" y="154866"/>
                  </a:lnTo>
                  <a:close/>
                </a:path>
              </a:pathLst>
            </a:custGeom>
            <a:solidFill>
              <a:srgbClr val="BEBADA"/>
            </a:solidFill>
          </p:spPr>
        </p:sp>
        <p:sp>
          <p:nvSpPr>
            <p:cNvPr name="TextBox 13" id="13"/>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4" id="14"/>
          <p:cNvGrpSpPr/>
          <p:nvPr/>
        </p:nvGrpSpPr>
        <p:grpSpPr>
          <a:xfrm rot="0">
            <a:off x="4726022" y="0"/>
            <a:ext cx="1364852" cy="1509062"/>
            <a:chOff x="0" y="0"/>
            <a:chExt cx="313815" cy="346972"/>
          </a:xfrm>
        </p:grpSpPr>
        <p:sp>
          <p:nvSpPr>
            <p:cNvPr name="Freeform 15" id="15"/>
            <p:cNvSpPr/>
            <p:nvPr/>
          </p:nvSpPr>
          <p:spPr>
            <a:xfrm flipH="false" flipV="false" rot="0">
              <a:off x="0" y="0"/>
              <a:ext cx="313815" cy="346972"/>
            </a:xfrm>
            <a:custGeom>
              <a:avLst/>
              <a:gdLst/>
              <a:ahLst/>
              <a:cxnLst/>
              <a:rect r="r" b="b" t="t" l="l"/>
              <a:pathLst>
                <a:path h="346972" w="313815">
                  <a:moveTo>
                    <a:pt x="0" y="0"/>
                  </a:moveTo>
                  <a:lnTo>
                    <a:pt x="313815" y="0"/>
                  </a:lnTo>
                  <a:lnTo>
                    <a:pt x="313815" y="346972"/>
                  </a:lnTo>
                  <a:lnTo>
                    <a:pt x="0" y="346972"/>
                  </a:lnTo>
                  <a:close/>
                </a:path>
              </a:pathLst>
            </a:custGeom>
            <a:solidFill>
              <a:srgbClr val="F6B462"/>
            </a:solidFill>
          </p:spPr>
        </p:sp>
        <p:sp>
          <p:nvSpPr>
            <p:cNvPr name="TextBox 16" id="16"/>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7" id="17"/>
          <p:cNvGrpSpPr/>
          <p:nvPr/>
        </p:nvGrpSpPr>
        <p:grpSpPr>
          <a:xfrm rot="0">
            <a:off x="6194359" y="0"/>
            <a:ext cx="1376259" cy="1216365"/>
            <a:chOff x="0" y="0"/>
            <a:chExt cx="316437" cy="279673"/>
          </a:xfrm>
        </p:grpSpPr>
        <p:sp>
          <p:nvSpPr>
            <p:cNvPr name="Freeform 18" id="18"/>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F18072"/>
            </a:solidFill>
          </p:spPr>
        </p:sp>
        <p:sp>
          <p:nvSpPr>
            <p:cNvPr name="TextBox 19" id="19"/>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0" id="20"/>
          <p:cNvGrpSpPr/>
          <p:nvPr/>
        </p:nvGrpSpPr>
        <p:grpSpPr>
          <a:xfrm rot="0">
            <a:off x="7674103" y="0"/>
            <a:ext cx="1376259" cy="1216365"/>
            <a:chOff x="0" y="0"/>
            <a:chExt cx="316437" cy="279673"/>
          </a:xfrm>
        </p:grpSpPr>
        <p:sp>
          <p:nvSpPr>
            <p:cNvPr name="Freeform 21" id="21"/>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3DE69"/>
            </a:solidFill>
          </p:spPr>
        </p:sp>
        <p:sp>
          <p:nvSpPr>
            <p:cNvPr name="TextBox 22" id="22"/>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3" id="23"/>
          <p:cNvGrpSpPr/>
          <p:nvPr/>
        </p:nvGrpSpPr>
        <p:grpSpPr>
          <a:xfrm rot="0">
            <a:off x="9158939" y="0"/>
            <a:ext cx="1364852" cy="818239"/>
            <a:chOff x="0" y="0"/>
            <a:chExt cx="313815" cy="188134"/>
          </a:xfrm>
        </p:grpSpPr>
        <p:sp>
          <p:nvSpPr>
            <p:cNvPr name="Freeform 24" id="24"/>
            <p:cNvSpPr/>
            <p:nvPr/>
          </p:nvSpPr>
          <p:spPr>
            <a:xfrm flipH="false" flipV="false" rot="0">
              <a:off x="0" y="0"/>
              <a:ext cx="313815" cy="188134"/>
            </a:xfrm>
            <a:custGeom>
              <a:avLst/>
              <a:gdLst/>
              <a:ahLst/>
              <a:cxnLst/>
              <a:rect r="r" b="b" t="t" l="l"/>
              <a:pathLst>
                <a:path h="188134" w="313815">
                  <a:moveTo>
                    <a:pt x="0" y="0"/>
                  </a:moveTo>
                  <a:lnTo>
                    <a:pt x="313815" y="0"/>
                  </a:lnTo>
                  <a:lnTo>
                    <a:pt x="313815" y="188134"/>
                  </a:lnTo>
                  <a:lnTo>
                    <a:pt x="0" y="188134"/>
                  </a:lnTo>
                  <a:close/>
                </a:path>
              </a:pathLst>
            </a:custGeom>
            <a:solidFill>
              <a:srgbClr val="80B1D3"/>
            </a:solidFill>
          </p:spPr>
        </p:sp>
        <p:sp>
          <p:nvSpPr>
            <p:cNvPr name="TextBox 25" id="25"/>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6" id="26"/>
          <p:cNvGrpSpPr/>
          <p:nvPr/>
        </p:nvGrpSpPr>
        <p:grpSpPr>
          <a:xfrm rot="0">
            <a:off x="10627276" y="0"/>
            <a:ext cx="1399072" cy="1356051"/>
            <a:chOff x="0" y="0"/>
            <a:chExt cx="321683" cy="311791"/>
          </a:xfrm>
        </p:grpSpPr>
        <p:sp>
          <p:nvSpPr>
            <p:cNvPr name="Freeform 27" id="27"/>
            <p:cNvSpPr/>
            <p:nvPr/>
          </p:nvSpPr>
          <p:spPr>
            <a:xfrm flipH="false" flipV="false" rot="0">
              <a:off x="0" y="0"/>
              <a:ext cx="321683" cy="311791"/>
            </a:xfrm>
            <a:custGeom>
              <a:avLst/>
              <a:gdLst/>
              <a:ahLst/>
              <a:cxnLst/>
              <a:rect r="r" b="b" t="t" l="l"/>
              <a:pathLst>
                <a:path h="311791" w="321683">
                  <a:moveTo>
                    <a:pt x="0" y="0"/>
                  </a:moveTo>
                  <a:lnTo>
                    <a:pt x="321683" y="0"/>
                  </a:lnTo>
                  <a:lnTo>
                    <a:pt x="321683" y="311791"/>
                  </a:lnTo>
                  <a:lnTo>
                    <a:pt x="0" y="311791"/>
                  </a:lnTo>
                  <a:close/>
                </a:path>
              </a:pathLst>
            </a:custGeom>
            <a:solidFill>
              <a:srgbClr val="F8CDE5"/>
            </a:solidFill>
          </p:spPr>
        </p:sp>
        <p:sp>
          <p:nvSpPr>
            <p:cNvPr name="TextBox 28" id="28"/>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9" id="29"/>
          <p:cNvGrpSpPr/>
          <p:nvPr/>
        </p:nvGrpSpPr>
        <p:grpSpPr>
          <a:xfrm rot="0">
            <a:off x="12129833" y="0"/>
            <a:ext cx="1364852" cy="1356051"/>
            <a:chOff x="0" y="0"/>
            <a:chExt cx="313815" cy="311791"/>
          </a:xfrm>
        </p:grpSpPr>
        <p:sp>
          <p:nvSpPr>
            <p:cNvPr name="Freeform 30" id="30"/>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D9D9D9"/>
            </a:solidFill>
          </p:spPr>
        </p:sp>
        <p:sp>
          <p:nvSpPr>
            <p:cNvPr name="TextBox 31" id="31"/>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2" id="32"/>
          <p:cNvGrpSpPr/>
          <p:nvPr/>
        </p:nvGrpSpPr>
        <p:grpSpPr>
          <a:xfrm rot="0">
            <a:off x="13598170" y="0"/>
            <a:ext cx="1376259" cy="1216365"/>
            <a:chOff x="0" y="0"/>
            <a:chExt cx="316437" cy="279673"/>
          </a:xfrm>
        </p:grpSpPr>
        <p:sp>
          <p:nvSpPr>
            <p:cNvPr name="Freeform 33" id="33"/>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C80BD"/>
            </a:solidFill>
          </p:spPr>
        </p:sp>
        <p:sp>
          <p:nvSpPr>
            <p:cNvPr name="TextBox 34" id="34"/>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5" id="35"/>
          <p:cNvGrpSpPr/>
          <p:nvPr/>
        </p:nvGrpSpPr>
        <p:grpSpPr>
          <a:xfrm rot="0">
            <a:off x="15077914" y="0"/>
            <a:ext cx="1364852" cy="1356051"/>
            <a:chOff x="0" y="0"/>
            <a:chExt cx="313815" cy="311791"/>
          </a:xfrm>
        </p:grpSpPr>
        <p:sp>
          <p:nvSpPr>
            <p:cNvPr name="Freeform 36" id="36"/>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CCEBC5"/>
            </a:solidFill>
          </p:spPr>
        </p:sp>
        <p:sp>
          <p:nvSpPr>
            <p:cNvPr name="TextBox 37" id="3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8" id="38"/>
          <p:cNvGrpSpPr/>
          <p:nvPr/>
        </p:nvGrpSpPr>
        <p:grpSpPr>
          <a:xfrm rot="0">
            <a:off x="16546252" y="0"/>
            <a:ext cx="1376259" cy="1356051"/>
            <a:chOff x="0" y="0"/>
            <a:chExt cx="316437" cy="311791"/>
          </a:xfrm>
        </p:grpSpPr>
        <p:sp>
          <p:nvSpPr>
            <p:cNvPr name="Freeform 39" id="39"/>
            <p:cNvSpPr/>
            <p:nvPr/>
          </p:nvSpPr>
          <p:spPr>
            <a:xfrm flipH="false" flipV="false" rot="0">
              <a:off x="0" y="0"/>
              <a:ext cx="316437" cy="311791"/>
            </a:xfrm>
            <a:custGeom>
              <a:avLst/>
              <a:gdLst/>
              <a:ahLst/>
              <a:cxnLst/>
              <a:rect r="r" b="b" t="t" l="l"/>
              <a:pathLst>
                <a:path h="311791" w="316437">
                  <a:moveTo>
                    <a:pt x="0" y="0"/>
                  </a:moveTo>
                  <a:lnTo>
                    <a:pt x="316437" y="0"/>
                  </a:lnTo>
                  <a:lnTo>
                    <a:pt x="316437" y="311791"/>
                  </a:lnTo>
                  <a:lnTo>
                    <a:pt x="0" y="311791"/>
                  </a:lnTo>
                  <a:close/>
                </a:path>
              </a:pathLst>
            </a:custGeom>
            <a:solidFill>
              <a:srgbClr val="FDED6F"/>
            </a:solidFill>
          </p:spPr>
        </p:sp>
        <p:sp>
          <p:nvSpPr>
            <p:cNvPr name="TextBox 40" id="4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41" id="41"/>
          <p:cNvGrpSpPr/>
          <p:nvPr/>
        </p:nvGrpSpPr>
        <p:grpSpPr>
          <a:xfrm rot="0">
            <a:off x="-145470" y="278639"/>
            <a:ext cx="18970411" cy="1467628"/>
            <a:chOff x="0" y="0"/>
            <a:chExt cx="4138857" cy="320199"/>
          </a:xfrm>
        </p:grpSpPr>
        <p:sp>
          <p:nvSpPr>
            <p:cNvPr name="Freeform 42" id="42"/>
            <p:cNvSpPr/>
            <p:nvPr/>
          </p:nvSpPr>
          <p:spPr>
            <a:xfrm flipH="false" flipV="false" rot="0">
              <a:off x="0" y="0"/>
              <a:ext cx="4138857" cy="320199"/>
            </a:xfrm>
            <a:custGeom>
              <a:avLst/>
              <a:gdLst/>
              <a:ahLst/>
              <a:cxnLst/>
              <a:rect r="r" b="b" t="t" l="l"/>
              <a:pathLst>
                <a:path h="320199" w="4138857">
                  <a:moveTo>
                    <a:pt x="0" y="0"/>
                  </a:moveTo>
                  <a:lnTo>
                    <a:pt x="4138857" y="0"/>
                  </a:lnTo>
                  <a:lnTo>
                    <a:pt x="4138857" y="320199"/>
                  </a:lnTo>
                  <a:lnTo>
                    <a:pt x="0" y="320199"/>
                  </a:lnTo>
                  <a:close/>
                </a:path>
              </a:pathLst>
            </a:custGeom>
            <a:solidFill>
              <a:srgbClr val="FFFFFF"/>
            </a:solidFill>
          </p:spPr>
        </p:sp>
        <p:sp>
          <p:nvSpPr>
            <p:cNvPr name="TextBox 43" id="43"/>
            <p:cNvSpPr txBox="true"/>
            <p:nvPr/>
          </p:nvSpPr>
          <p:spPr>
            <a:xfrm>
              <a:off x="0" y="-9525"/>
              <a:ext cx="812800" cy="822325"/>
            </a:xfrm>
            <a:prstGeom prst="rect">
              <a:avLst/>
            </a:prstGeom>
          </p:spPr>
          <p:txBody>
            <a:bodyPr anchor="ctr" rtlCol="false" tIns="7217" lIns="7217" bIns="7217" rIns="7217"/>
            <a:lstStyle/>
            <a:p>
              <a:pPr algn="ctr">
                <a:lnSpc>
                  <a:spcPts val="437"/>
                </a:lnSpc>
              </a:pPr>
            </a:p>
          </p:txBody>
        </p:sp>
      </p:grpSp>
      <p:sp>
        <p:nvSpPr>
          <p:cNvPr name="TextBox 44" id="44"/>
          <p:cNvSpPr txBox="true"/>
          <p:nvPr/>
        </p:nvSpPr>
        <p:spPr>
          <a:xfrm rot="0">
            <a:off x="270292" y="445437"/>
            <a:ext cx="17606179" cy="1162607"/>
          </a:xfrm>
          <a:prstGeom prst="rect">
            <a:avLst/>
          </a:prstGeom>
        </p:spPr>
        <p:txBody>
          <a:bodyPr anchor="t" rtlCol="false" tIns="0" lIns="0" bIns="0" rIns="0">
            <a:spAutoFit/>
          </a:bodyPr>
          <a:lstStyle/>
          <a:p>
            <a:pPr algn="ctr">
              <a:lnSpc>
                <a:spcPts val="9001"/>
              </a:lnSpc>
            </a:pPr>
            <a:r>
              <a:rPr lang="en-US" sz="7827" spc="688">
                <a:solidFill>
                  <a:srgbClr val="000000"/>
                </a:solidFill>
                <a:latin typeface="Norwester"/>
              </a:rPr>
              <a:t>GO AND...REST</a:t>
            </a:r>
          </a:p>
        </p:txBody>
      </p:sp>
      <p:sp>
        <p:nvSpPr>
          <p:cNvPr name="TextBox 45" id="45"/>
          <p:cNvSpPr txBox="true"/>
          <p:nvPr/>
        </p:nvSpPr>
        <p:spPr>
          <a:xfrm rot="0">
            <a:off x="716018" y="1882134"/>
            <a:ext cx="16668688" cy="9134739"/>
          </a:xfrm>
          <a:prstGeom prst="rect">
            <a:avLst/>
          </a:prstGeom>
        </p:spPr>
        <p:txBody>
          <a:bodyPr anchor="t" rtlCol="false" tIns="0" lIns="0" bIns="0" rIns="0">
            <a:spAutoFit/>
          </a:bodyPr>
          <a:lstStyle/>
          <a:p>
            <a:pPr>
              <a:lnSpc>
                <a:spcPts val="3639"/>
              </a:lnSpc>
            </a:pPr>
            <a:r>
              <a:rPr lang="en-US" sz="2599">
                <a:solidFill>
                  <a:srgbClr val="000000"/>
                </a:solidFill>
                <a:latin typeface="Canva Sans"/>
              </a:rPr>
              <a:t>At the start of the new year, we are pushed to get organized, exercise more, and make New Year’s resolutions. How do we take rest among all this? What does it mean to be like Jesus? It means taking time to pause, rest, and embrace the day. That might mean taking a nap, getting together with old friends, reading a good book, or enjoying the arts as we recognize God makes all things new. </a:t>
            </a:r>
          </a:p>
          <a:p>
            <a:pPr>
              <a:lnSpc>
                <a:spcPts val="3639"/>
              </a:lnSpc>
            </a:pPr>
          </a:p>
          <a:p>
            <a:pPr>
              <a:lnSpc>
                <a:spcPts val="3639"/>
              </a:lnSpc>
            </a:pPr>
            <a:r>
              <a:rPr lang="en-US" sz="2599">
                <a:solidFill>
                  <a:srgbClr val="000000"/>
                </a:solidFill>
                <a:latin typeface="Canva Sans Bold"/>
              </a:rPr>
              <a:t>Questions to Consider: </a:t>
            </a:r>
          </a:p>
          <a:p>
            <a:pPr marL="561332" indent="-280666" lvl="1">
              <a:lnSpc>
                <a:spcPts val="3639"/>
              </a:lnSpc>
              <a:buFont typeface="Arial"/>
              <a:buChar char="•"/>
            </a:pPr>
            <a:r>
              <a:rPr lang="en-US" sz="2599">
                <a:solidFill>
                  <a:srgbClr val="000000"/>
                </a:solidFill>
                <a:latin typeface="Canva Sans"/>
              </a:rPr>
              <a:t>What brings you rest? </a:t>
            </a:r>
          </a:p>
          <a:p>
            <a:pPr marL="561332" indent="-280666" lvl="1">
              <a:lnSpc>
                <a:spcPts val="3639"/>
              </a:lnSpc>
              <a:buFont typeface="Arial"/>
              <a:buChar char="•"/>
            </a:pPr>
            <a:r>
              <a:rPr lang="en-US" sz="2599">
                <a:solidFill>
                  <a:srgbClr val="000000"/>
                </a:solidFill>
                <a:latin typeface="Canva Sans"/>
              </a:rPr>
              <a:t>What does Sabbath mean for you? What does it look like in your life?</a:t>
            </a:r>
          </a:p>
          <a:p>
            <a:pPr marL="561332" indent="-280666" lvl="1">
              <a:lnSpc>
                <a:spcPts val="3639"/>
              </a:lnSpc>
              <a:buFont typeface="Arial"/>
              <a:buChar char="•"/>
            </a:pPr>
            <a:r>
              <a:rPr lang="en-US" sz="2599">
                <a:solidFill>
                  <a:srgbClr val="000000"/>
                </a:solidFill>
                <a:latin typeface="Canva Sans"/>
              </a:rPr>
              <a:t>Let GO, what are you going to give up this year so that you can rest?</a:t>
            </a:r>
          </a:p>
          <a:p>
            <a:pPr>
              <a:lnSpc>
                <a:spcPts val="3639"/>
              </a:lnSpc>
            </a:pPr>
          </a:p>
          <a:p>
            <a:pPr>
              <a:lnSpc>
                <a:spcPts val="3639"/>
              </a:lnSpc>
            </a:pPr>
            <a:r>
              <a:rPr lang="en-US" sz="2599">
                <a:solidFill>
                  <a:srgbClr val="000000"/>
                </a:solidFill>
                <a:latin typeface="Canva Sans Bold"/>
              </a:rPr>
              <a:t>Prayer: </a:t>
            </a:r>
            <a:r>
              <a:rPr lang="en-US" sz="2599">
                <a:solidFill>
                  <a:srgbClr val="000000"/>
                </a:solidFill>
                <a:latin typeface="Canva Sans"/>
              </a:rPr>
              <a:t>O God, you have called your servants to ventures of which we cannot see the ending, by paths as yet untrodden,</a:t>
            </a:r>
            <a:r>
              <a:rPr lang="en-US" sz="2599">
                <a:solidFill>
                  <a:srgbClr val="000000"/>
                </a:solidFill>
                <a:latin typeface="Canva Sans"/>
              </a:rPr>
              <a:t> through p</a:t>
            </a:r>
            <a:r>
              <a:rPr lang="en-US" sz="2599">
                <a:solidFill>
                  <a:srgbClr val="000000"/>
                </a:solidFill>
                <a:latin typeface="Canva Sans"/>
              </a:rPr>
              <a:t>erils and joys unknown. Give us faith to go out with good courage, not knowing where we go, but onl</a:t>
            </a:r>
            <a:r>
              <a:rPr lang="en-US" sz="2599">
                <a:solidFill>
                  <a:srgbClr val="000000"/>
                </a:solidFill>
                <a:latin typeface="Canva Sans"/>
              </a:rPr>
              <a:t>y</a:t>
            </a:r>
            <a:r>
              <a:rPr lang="en-US" sz="2599">
                <a:solidFill>
                  <a:srgbClr val="000000"/>
                </a:solidFill>
                <a:latin typeface="Canva Sans"/>
              </a:rPr>
              <a:t> that your hand is leading us and your love supporting us; through Jesus Christ our Lord. Amen. </a:t>
            </a:r>
          </a:p>
          <a:p>
            <a:pPr>
              <a:lnSpc>
                <a:spcPts val="3639"/>
              </a:lnSpc>
            </a:pPr>
          </a:p>
          <a:p>
            <a:pPr>
              <a:lnSpc>
                <a:spcPts val="3639"/>
              </a:lnSpc>
            </a:pPr>
            <a:r>
              <a:rPr lang="en-US" sz="2599">
                <a:solidFill>
                  <a:srgbClr val="000000"/>
                </a:solidFill>
                <a:latin typeface="Canva Sans Bold"/>
              </a:rPr>
              <a:t>Suggested Song:</a:t>
            </a:r>
            <a:r>
              <a:rPr lang="en-US" sz="2599">
                <a:solidFill>
                  <a:srgbClr val="000000"/>
                </a:solidFill>
                <a:latin typeface="Canva Sans"/>
              </a:rPr>
              <a:t> In</a:t>
            </a:r>
            <a:r>
              <a:rPr lang="en-US" sz="2599">
                <a:solidFill>
                  <a:srgbClr val="000000"/>
                </a:solidFill>
                <a:latin typeface="Canva Sans"/>
              </a:rPr>
              <a:t> the Lord, I’ll b</a:t>
            </a:r>
            <a:r>
              <a:rPr lang="en-US" sz="2599">
                <a:solidFill>
                  <a:srgbClr val="000000"/>
                </a:solidFill>
                <a:latin typeface="Canva Sans"/>
              </a:rPr>
              <a:t>e</a:t>
            </a:r>
            <a:r>
              <a:rPr lang="en-US" sz="2599">
                <a:solidFill>
                  <a:srgbClr val="000000"/>
                </a:solidFill>
                <a:latin typeface="Canva Sans"/>
              </a:rPr>
              <a:t> Ever Thankful (Taize hymn)</a:t>
            </a:r>
          </a:p>
          <a:p>
            <a:pPr>
              <a:lnSpc>
                <a:spcPts val="3639"/>
              </a:lnSpc>
            </a:pPr>
          </a:p>
          <a:p>
            <a:pPr>
              <a:lnSpc>
                <a:spcPts val="3639"/>
              </a:lnSpc>
            </a:pPr>
          </a:p>
          <a:p>
            <a:pPr>
              <a:lnSpc>
                <a:spcPts val="3639"/>
              </a:lnSpc>
            </a:pPr>
          </a:p>
          <a:p>
            <a:pPr>
              <a:lnSpc>
                <a:spcPts val="3639"/>
              </a:lnSpc>
            </a:pPr>
          </a:p>
        </p:txBody>
      </p:sp>
      <p:sp>
        <p:nvSpPr>
          <p:cNvPr name="TextBox 46" id="46"/>
          <p:cNvSpPr txBox="true"/>
          <p:nvPr/>
        </p:nvSpPr>
        <p:spPr>
          <a:xfrm rot="0">
            <a:off x="716018" y="9369620"/>
            <a:ext cx="16668688" cy="448292"/>
          </a:xfrm>
          <a:prstGeom prst="rect">
            <a:avLst/>
          </a:prstGeom>
        </p:spPr>
        <p:txBody>
          <a:bodyPr anchor="t" rtlCol="false" tIns="0" lIns="0" bIns="0" rIns="0">
            <a:spAutoFit/>
          </a:bodyPr>
          <a:lstStyle/>
          <a:p>
            <a:pPr algn="ctr">
              <a:lnSpc>
                <a:spcPts val="3639"/>
              </a:lnSpc>
            </a:pPr>
            <a:r>
              <a:rPr lang="en-US" sz="2599">
                <a:solidFill>
                  <a:srgbClr val="000000"/>
                </a:solidFill>
                <a:latin typeface="Canva Sans Italics"/>
              </a:rPr>
              <a:t>Learn More at nebraskasynod.org/go-and/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DAFkavWp85o</dc:identifier>
  <dcterms:modified xsi:type="dcterms:W3CDTF">2011-08-01T06:04:30Z</dcterms:modified>
  <cp:revision>1</cp:revision>
  <dc:title>GO and...</dc:title>
</cp:coreProperties>
</file>