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Norwester" charset="1" panose="0000050600000000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Canva Sans" charset="1" panose="020B0503030501040103"/>
      <p:regular r:id="rId11"/>
    </p:embeddedFont>
    <p:embeddedFont>
      <p:font typeface="Canva Sans Bold" charset="1" panose="020B0803030501040103"/>
      <p:regular r:id="rId12"/>
    </p:embeddedFont>
    <p:embeddedFont>
      <p:font typeface="Canva Sans Italics" charset="1" panose="020B0503030501040103"/>
      <p:regular r:id="rId13"/>
    </p:embeddedFont>
    <p:embeddedFont>
      <p:font typeface="Canva Sans Bold Italics" charset="1" panose="020B08030305010401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24253" y="818732"/>
            <a:ext cx="17698257" cy="9249533"/>
            <a:chOff x="0" y="0"/>
            <a:chExt cx="4069284" cy="2126705"/>
          </a:xfrm>
        </p:grpSpPr>
        <p:sp>
          <p:nvSpPr>
            <p:cNvPr name="Freeform 3" id="3"/>
            <p:cNvSpPr/>
            <p:nvPr/>
          </p:nvSpPr>
          <p:spPr>
            <a:xfrm flipH="false" flipV="false" rot="0">
              <a:off x="0" y="0"/>
              <a:ext cx="4069284" cy="2126705"/>
            </a:xfrm>
            <a:custGeom>
              <a:avLst/>
              <a:gdLst/>
              <a:ahLst/>
              <a:cxnLst/>
              <a:rect r="r" b="b" t="t" l="l"/>
              <a:pathLst>
                <a:path h="2126705" w="4069284">
                  <a:moveTo>
                    <a:pt x="0" y="0"/>
                  </a:moveTo>
                  <a:lnTo>
                    <a:pt x="4069284" y="0"/>
                  </a:lnTo>
                  <a:lnTo>
                    <a:pt x="4069284" y="2126705"/>
                  </a:lnTo>
                  <a:lnTo>
                    <a:pt x="0" y="2126705"/>
                  </a:lnTo>
                  <a:close/>
                </a:path>
              </a:pathLst>
            </a:custGeom>
            <a:solidFill>
              <a:srgbClr val="80B1D3"/>
            </a:solidFill>
          </p:spPr>
        </p:sp>
        <p:sp>
          <p:nvSpPr>
            <p:cNvPr name="TextBox 4" id="4"/>
            <p:cNvSpPr txBox="true"/>
            <p:nvPr/>
          </p:nvSpPr>
          <p:spPr>
            <a:xfrm>
              <a:off x="0" y="-38100"/>
              <a:ext cx="812800" cy="850900"/>
            </a:xfrm>
            <a:prstGeom prst="rect">
              <a:avLst/>
            </a:prstGeom>
          </p:spPr>
          <p:txBody>
            <a:bodyPr anchor="ctr" rtlCol="false" tIns="7217" lIns="7217" bIns="7217" rIns="7217"/>
            <a:lstStyle/>
            <a:p>
              <a:pPr algn="ctr">
                <a:lnSpc>
                  <a:spcPts val="3377"/>
                </a:lnSpc>
                <a:spcBef>
                  <a:spcPct val="0"/>
                </a:spcBef>
              </a:pPr>
            </a:p>
          </p:txBody>
        </p:sp>
      </p:grpSp>
      <p:grpSp>
        <p:nvGrpSpPr>
          <p:cNvPr name="Group 5" id="5"/>
          <p:cNvGrpSpPr/>
          <p:nvPr/>
        </p:nvGrpSpPr>
        <p:grpSpPr>
          <a:xfrm rot="0">
            <a:off x="270292" y="0"/>
            <a:ext cx="1376259" cy="1632921"/>
            <a:chOff x="0" y="0"/>
            <a:chExt cx="316437" cy="375450"/>
          </a:xfrm>
        </p:grpSpPr>
        <p:sp>
          <p:nvSpPr>
            <p:cNvPr name="Freeform 6" id="6"/>
            <p:cNvSpPr/>
            <p:nvPr/>
          </p:nvSpPr>
          <p:spPr>
            <a:xfrm flipH="false" flipV="false" rot="0">
              <a:off x="0" y="0"/>
              <a:ext cx="316437" cy="375450"/>
            </a:xfrm>
            <a:custGeom>
              <a:avLst/>
              <a:gdLst/>
              <a:ahLst/>
              <a:cxnLst/>
              <a:rect r="r" b="b" t="t" l="l"/>
              <a:pathLst>
                <a:path h="375450" w="316437">
                  <a:moveTo>
                    <a:pt x="0" y="0"/>
                  </a:moveTo>
                  <a:lnTo>
                    <a:pt x="316437" y="0"/>
                  </a:lnTo>
                  <a:lnTo>
                    <a:pt x="316437" y="375450"/>
                  </a:lnTo>
                  <a:lnTo>
                    <a:pt x="0" y="375450"/>
                  </a:lnTo>
                  <a:close/>
                </a:path>
              </a:pathLst>
            </a:custGeom>
            <a:solidFill>
              <a:srgbClr val="8DD3C7"/>
            </a:solidFill>
          </p:spPr>
        </p:sp>
        <p:sp>
          <p:nvSpPr>
            <p:cNvPr name="TextBox 7" id="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8" id="8"/>
          <p:cNvGrpSpPr/>
          <p:nvPr/>
        </p:nvGrpSpPr>
        <p:grpSpPr>
          <a:xfrm rot="0">
            <a:off x="1755128" y="0"/>
            <a:ext cx="1364852" cy="1356051"/>
            <a:chOff x="0" y="0"/>
            <a:chExt cx="313815" cy="311791"/>
          </a:xfrm>
        </p:grpSpPr>
        <p:sp>
          <p:nvSpPr>
            <p:cNvPr name="Freeform 9" id="9"/>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FEFCB3"/>
            </a:solidFill>
          </p:spPr>
        </p:sp>
        <p:sp>
          <p:nvSpPr>
            <p:cNvPr name="TextBox 10" id="1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1" id="11"/>
          <p:cNvGrpSpPr/>
          <p:nvPr/>
        </p:nvGrpSpPr>
        <p:grpSpPr>
          <a:xfrm rot="0">
            <a:off x="3223465" y="0"/>
            <a:ext cx="1399072" cy="673549"/>
            <a:chOff x="0" y="0"/>
            <a:chExt cx="321683" cy="154866"/>
          </a:xfrm>
        </p:grpSpPr>
        <p:sp>
          <p:nvSpPr>
            <p:cNvPr name="Freeform 12" id="12"/>
            <p:cNvSpPr/>
            <p:nvPr/>
          </p:nvSpPr>
          <p:spPr>
            <a:xfrm flipH="false" flipV="false" rot="0">
              <a:off x="0" y="0"/>
              <a:ext cx="321683" cy="154866"/>
            </a:xfrm>
            <a:custGeom>
              <a:avLst/>
              <a:gdLst/>
              <a:ahLst/>
              <a:cxnLst/>
              <a:rect r="r" b="b" t="t" l="l"/>
              <a:pathLst>
                <a:path h="154866" w="321683">
                  <a:moveTo>
                    <a:pt x="0" y="0"/>
                  </a:moveTo>
                  <a:lnTo>
                    <a:pt x="321683" y="0"/>
                  </a:lnTo>
                  <a:lnTo>
                    <a:pt x="321683" y="154866"/>
                  </a:lnTo>
                  <a:lnTo>
                    <a:pt x="0" y="154866"/>
                  </a:lnTo>
                  <a:close/>
                </a:path>
              </a:pathLst>
            </a:custGeom>
            <a:solidFill>
              <a:srgbClr val="BEBADA"/>
            </a:solidFill>
          </p:spPr>
        </p:sp>
        <p:sp>
          <p:nvSpPr>
            <p:cNvPr name="TextBox 13" id="13"/>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4" id="14"/>
          <p:cNvGrpSpPr/>
          <p:nvPr/>
        </p:nvGrpSpPr>
        <p:grpSpPr>
          <a:xfrm rot="0">
            <a:off x="4726022" y="0"/>
            <a:ext cx="1364852" cy="1509062"/>
            <a:chOff x="0" y="0"/>
            <a:chExt cx="313815" cy="346972"/>
          </a:xfrm>
        </p:grpSpPr>
        <p:sp>
          <p:nvSpPr>
            <p:cNvPr name="Freeform 15" id="15"/>
            <p:cNvSpPr/>
            <p:nvPr/>
          </p:nvSpPr>
          <p:spPr>
            <a:xfrm flipH="false" flipV="false" rot="0">
              <a:off x="0" y="0"/>
              <a:ext cx="313815" cy="346972"/>
            </a:xfrm>
            <a:custGeom>
              <a:avLst/>
              <a:gdLst/>
              <a:ahLst/>
              <a:cxnLst/>
              <a:rect r="r" b="b" t="t" l="l"/>
              <a:pathLst>
                <a:path h="346972" w="313815">
                  <a:moveTo>
                    <a:pt x="0" y="0"/>
                  </a:moveTo>
                  <a:lnTo>
                    <a:pt x="313815" y="0"/>
                  </a:lnTo>
                  <a:lnTo>
                    <a:pt x="313815" y="346972"/>
                  </a:lnTo>
                  <a:lnTo>
                    <a:pt x="0" y="346972"/>
                  </a:lnTo>
                  <a:close/>
                </a:path>
              </a:pathLst>
            </a:custGeom>
            <a:solidFill>
              <a:srgbClr val="F6B462"/>
            </a:solidFill>
          </p:spPr>
        </p:sp>
        <p:sp>
          <p:nvSpPr>
            <p:cNvPr name="TextBox 16" id="16"/>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7" id="17"/>
          <p:cNvGrpSpPr/>
          <p:nvPr/>
        </p:nvGrpSpPr>
        <p:grpSpPr>
          <a:xfrm rot="0">
            <a:off x="6194359" y="0"/>
            <a:ext cx="1376259" cy="1216365"/>
            <a:chOff x="0" y="0"/>
            <a:chExt cx="316437" cy="279673"/>
          </a:xfrm>
        </p:grpSpPr>
        <p:sp>
          <p:nvSpPr>
            <p:cNvPr name="Freeform 18" id="18"/>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F18072"/>
            </a:solidFill>
          </p:spPr>
        </p:sp>
        <p:sp>
          <p:nvSpPr>
            <p:cNvPr name="TextBox 19" id="19"/>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0" id="20"/>
          <p:cNvGrpSpPr/>
          <p:nvPr/>
        </p:nvGrpSpPr>
        <p:grpSpPr>
          <a:xfrm rot="0">
            <a:off x="7674103" y="0"/>
            <a:ext cx="1376259" cy="1216365"/>
            <a:chOff x="0" y="0"/>
            <a:chExt cx="316437" cy="279673"/>
          </a:xfrm>
        </p:grpSpPr>
        <p:sp>
          <p:nvSpPr>
            <p:cNvPr name="Freeform 21" id="21"/>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3DE69"/>
            </a:solidFill>
          </p:spPr>
        </p:sp>
        <p:sp>
          <p:nvSpPr>
            <p:cNvPr name="TextBox 22" id="22"/>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3" id="23"/>
          <p:cNvGrpSpPr/>
          <p:nvPr/>
        </p:nvGrpSpPr>
        <p:grpSpPr>
          <a:xfrm rot="0">
            <a:off x="9158939" y="0"/>
            <a:ext cx="1364852" cy="818239"/>
            <a:chOff x="0" y="0"/>
            <a:chExt cx="313815" cy="188134"/>
          </a:xfrm>
        </p:grpSpPr>
        <p:sp>
          <p:nvSpPr>
            <p:cNvPr name="Freeform 24" id="24"/>
            <p:cNvSpPr/>
            <p:nvPr/>
          </p:nvSpPr>
          <p:spPr>
            <a:xfrm flipH="false" flipV="false" rot="0">
              <a:off x="0" y="0"/>
              <a:ext cx="313815" cy="188134"/>
            </a:xfrm>
            <a:custGeom>
              <a:avLst/>
              <a:gdLst/>
              <a:ahLst/>
              <a:cxnLst/>
              <a:rect r="r" b="b" t="t" l="l"/>
              <a:pathLst>
                <a:path h="188134" w="313815">
                  <a:moveTo>
                    <a:pt x="0" y="0"/>
                  </a:moveTo>
                  <a:lnTo>
                    <a:pt x="313815" y="0"/>
                  </a:lnTo>
                  <a:lnTo>
                    <a:pt x="313815" y="188134"/>
                  </a:lnTo>
                  <a:lnTo>
                    <a:pt x="0" y="188134"/>
                  </a:lnTo>
                  <a:close/>
                </a:path>
              </a:pathLst>
            </a:custGeom>
            <a:solidFill>
              <a:srgbClr val="80B1D3"/>
            </a:solidFill>
          </p:spPr>
        </p:sp>
        <p:sp>
          <p:nvSpPr>
            <p:cNvPr name="TextBox 25" id="25"/>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6" id="26"/>
          <p:cNvGrpSpPr/>
          <p:nvPr/>
        </p:nvGrpSpPr>
        <p:grpSpPr>
          <a:xfrm rot="0">
            <a:off x="10627276" y="0"/>
            <a:ext cx="1399072" cy="1356051"/>
            <a:chOff x="0" y="0"/>
            <a:chExt cx="321683" cy="311791"/>
          </a:xfrm>
        </p:grpSpPr>
        <p:sp>
          <p:nvSpPr>
            <p:cNvPr name="Freeform 27" id="27"/>
            <p:cNvSpPr/>
            <p:nvPr/>
          </p:nvSpPr>
          <p:spPr>
            <a:xfrm flipH="false" flipV="false" rot="0">
              <a:off x="0" y="0"/>
              <a:ext cx="321683" cy="311791"/>
            </a:xfrm>
            <a:custGeom>
              <a:avLst/>
              <a:gdLst/>
              <a:ahLst/>
              <a:cxnLst/>
              <a:rect r="r" b="b" t="t" l="l"/>
              <a:pathLst>
                <a:path h="311791" w="321683">
                  <a:moveTo>
                    <a:pt x="0" y="0"/>
                  </a:moveTo>
                  <a:lnTo>
                    <a:pt x="321683" y="0"/>
                  </a:lnTo>
                  <a:lnTo>
                    <a:pt x="321683" y="311791"/>
                  </a:lnTo>
                  <a:lnTo>
                    <a:pt x="0" y="311791"/>
                  </a:lnTo>
                  <a:close/>
                </a:path>
              </a:pathLst>
            </a:custGeom>
            <a:solidFill>
              <a:srgbClr val="F8CDE5"/>
            </a:solidFill>
          </p:spPr>
        </p:sp>
        <p:sp>
          <p:nvSpPr>
            <p:cNvPr name="TextBox 28" id="28"/>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9" id="29"/>
          <p:cNvGrpSpPr/>
          <p:nvPr/>
        </p:nvGrpSpPr>
        <p:grpSpPr>
          <a:xfrm rot="0">
            <a:off x="12129833" y="0"/>
            <a:ext cx="1364852" cy="1356051"/>
            <a:chOff x="0" y="0"/>
            <a:chExt cx="313815" cy="311791"/>
          </a:xfrm>
        </p:grpSpPr>
        <p:sp>
          <p:nvSpPr>
            <p:cNvPr name="Freeform 30" id="30"/>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D9D9D9"/>
            </a:solidFill>
          </p:spPr>
        </p:sp>
        <p:sp>
          <p:nvSpPr>
            <p:cNvPr name="TextBox 31" id="31"/>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2" id="32"/>
          <p:cNvGrpSpPr/>
          <p:nvPr/>
        </p:nvGrpSpPr>
        <p:grpSpPr>
          <a:xfrm rot="0">
            <a:off x="13598170" y="0"/>
            <a:ext cx="1376259" cy="1216365"/>
            <a:chOff x="0" y="0"/>
            <a:chExt cx="316437" cy="279673"/>
          </a:xfrm>
        </p:grpSpPr>
        <p:sp>
          <p:nvSpPr>
            <p:cNvPr name="Freeform 33" id="33"/>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C80BD"/>
            </a:solidFill>
          </p:spPr>
        </p:sp>
        <p:sp>
          <p:nvSpPr>
            <p:cNvPr name="TextBox 34" id="34"/>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5" id="35"/>
          <p:cNvGrpSpPr/>
          <p:nvPr/>
        </p:nvGrpSpPr>
        <p:grpSpPr>
          <a:xfrm rot="0">
            <a:off x="15077914" y="0"/>
            <a:ext cx="1364852" cy="1356051"/>
            <a:chOff x="0" y="0"/>
            <a:chExt cx="313815" cy="311791"/>
          </a:xfrm>
        </p:grpSpPr>
        <p:sp>
          <p:nvSpPr>
            <p:cNvPr name="Freeform 36" id="36"/>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CCEBC5"/>
            </a:solidFill>
          </p:spPr>
        </p:sp>
        <p:sp>
          <p:nvSpPr>
            <p:cNvPr name="TextBox 37" id="3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8" id="38"/>
          <p:cNvGrpSpPr/>
          <p:nvPr/>
        </p:nvGrpSpPr>
        <p:grpSpPr>
          <a:xfrm rot="0">
            <a:off x="16546252" y="0"/>
            <a:ext cx="1376259" cy="1356051"/>
            <a:chOff x="0" y="0"/>
            <a:chExt cx="316437" cy="311791"/>
          </a:xfrm>
        </p:grpSpPr>
        <p:sp>
          <p:nvSpPr>
            <p:cNvPr name="Freeform 39" id="39"/>
            <p:cNvSpPr/>
            <p:nvPr/>
          </p:nvSpPr>
          <p:spPr>
            <a:xfrm flipH="false" flipV="false" rot="0">
              <a:off x="0" y="0"/>
              <a:ext cx="316437" cy="311791"/>
            </a:xfrm>
            <a:custGeom>
              <a:avLst/>
              <a:gdLst/>
              <a:ahLst/>
              <a:cxnLst/>
              <a:rect r="r" b="b" t="t" l="l"/>
              <a:pathLst>
                <a:path h="311791" w="316437">
                  <a:moveTo>
                    <a:pt x="0" y="0"/>
                  </a:moveTo>
                  <a:lnTo>
                    <a:pt x="316437" y="0"/>
                  </a:lnTo>
                  <a:lnTo>
                    <a:pt x="316437" y="311791"/>
                  </a:lnTo>
                  <a:lnTo>
                    <a:pt x="0" y="311791"/>
                  </a:lnTo>
                  <a:close/>
                </a:path>
              </a:pathLst>
            </a:custGeom>
            <a:solidFill>
              <a:srgbClr val="FDED6F"/>
            </a:solidFill>
          </p:spPr>
        </p:sp>
        <p:sp>
          <p:nvSpPr>
            <p:cNvPr name="TextBox 40" id="4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41" id="41"/>
          <p:cNvGrpSpPr/>
          <p:nvPr/>
        </p:nvGrpSpPr>
        <p:grpSpPr>
          <a:xfrm rot="0">
            <a:off x="-145470" y="278639"/>
            <a:ext cx="18970411" cy="1467628"/>
            <a:chOff x="0" y="0"/>
            <a:chExt cx="4138857" cy="320199"/>
          </a:xfrm>
        </p:grpSpPr>
        <p:sp>
          <p:nvSpPr>
            <p:cNvPr name="Freeform 42" id="42"/>
            <p:cNvSpPr/>
            <p:nvPr/>
          </p:nvSpPr>
          <p:spPr>
            <a:xfrm flipH="false" flipV="false" rot="0">
              <a:off x="0" y="0"/>
              <a:ext cx="4138857" cy="320199"/>
            </a:xfrm>
            <a:custGeom>
              <a:avLst/>
              <a:gdLst/>
              <a:ahLst/>
              <a:cxnLst/>
              <a:rect r="r" b="b" t="t" l="l"/>
              <a:pathLst>
                <a:path h="320199" w="4138857">
                  <a:moveTo>
                    <a:pt x="0" y="0"/>
                  </a:moveTo>
                  <a:lnTo>
                    <a:pt x="4138857" y="0"/>
                  </a:lnTo>
                  <a:lnTo>
                    <a:pt x="4138857" y="320199"/>
                  </a:lnTo>
                  <a:lnTo>
                    <a:pt x="0" y="320199"/>
                  </a:lnTo>
                  <a:close/>
                </a:path>
              </a:pathLst>
            </a:custGeom>
            <a:solidFill>
              <a:srgbClr val="FFFFFF"/>
            </a:solidFill>
          </p:spPr>
        </p:sp>
        <p:sp>
          <p:nvSpPr>
            <p:cNvPr name="TextBox 43" id="43"/>
            <p:cNvSpPr txBox="true"/>
            <p:nvPr/>
          </p:nvSpPr>
          <p:spPr>
            <a:xfrm>
              <a:off x="0" y="-9525"/>
              <a:ext cx="812800" cy="822325"/>
            </a:xfrm>
            <a:prstGeom prst="rect">
              <a:avLst/>
            </a:prstGeom>
          </p:spPr>
          <p:txBody>
            <a:bodyPr anchor="ctr" rtlCol="false" tIns="7217" lIns="7217" bIns="7217" rIns="7217"/>
            <a:lstStyle/>
            <a:p>
              <a:pPr algn="ctr">
                <a:lnSpc>
                  <a:spcPts val="437"/>
                </a:lnSpc>
              </a:pPr>
            </a:p>
          </p:txBody>
        </p:sp>
      </p:grpSp>
      <p:sp>
        <p:nvSpPr>
          <p:cNvPr name="TextBox 44" id="44"/>
          <p:cNvSpPr txBox="true"/>
          <p:nvPr/>
        </p:nvSpPr>
        <p:spPr>
          <a:xfrm rot="0">
            <a:off x="270292" y="445437"/>
            <a:ext cx="17606179" cy="1162607"/>
          </a:xfrm>
          <a:prstGeom prst="rect">
            <a:avLst/>
          </a:prstGeom>
        </p:spPr>
        <p:txBody>
          <a:bodyPr anchor="t" rtlCol="false" tIns="0" lIns="0" bIns="0" rIns="0">
            <a:spAutoFit/>
          </a:bodyPr>
          <a:lstStyle/>
          <a:p>
            <a:pPr algn="ctr">
              <a:lnSpc>
                <a:spcPts val="9001"/>
              </a:lnSpc>
            </a:pPr>
            <a:r>
              <a:rPr lang="en-US" sz="7827" spc="688">
                <a:solidFill>
                  <a:srgbClr val="000000"/>
                </a:solidFill>
                <a:latin typeface="Norwester"/>
              </a:rPr>
              <a:t>GO AND...BE PRESENT</a:t>
            </a:r>
          </a:p>
        </p:txBody>
      </p:sp>
      <p:sp>
        <p:nvSpPr>
          <p:cNvPr name="TextBox 45" id="45"/>
          <p:cNvSpPr txBox="true"/>
          <p:nvPr/>
        </p:nvSpPr>
        <p:spPr>
          <a:xfrm rot="0">
            <a:off x="716018" y="1882134"/>
            <a:ext cx="16668688" cy="8404866"/>
          </a:xfrm>
          <a:prstGeom prst="rect">
            <a:avLst/>
          </a:prstGeom>
        </p:spPr>
        <p:txBody>
          <a:bodyPr anchor="t" rtlCol="false" tIns="0" lIns="0" bIns="0" rIns="0">
            <a:spAutoFit/>
          </a:bodyPr>
          <a:lstStyle/>
          <a:p>
            <a:pPr>
              <a:lnSpc>
                <a:spcPts val="3919"/>
              </a:lnSpc>
            </a:pPr>
            <a:r>
              <a:rPr lang="en-US" sz="2799">
                <a:solidFill>
                  <a:srgbClr val="000000"/>
                </a:solidFill>
                <a:latin typeface="Canva Sans"/>
              </a:rPr>
              <a:t>As we await and celebrate Christ’s birth, we remember that God is present and shows up. The babe in the manger, God Incarnate, is God’s gift of deep love for us. We are invited to pause, be still, and be fully present in this holy season. Society calls us to a different place where busyness, spending, and rushing about are marks of success. God, in Christ, offers another way: Emmanuel – God with us.</a:t>
            </a:r>
          </a:p>
          <a:p>
            <a:pPr>
              <a:lnSpc>
                <a:spcPts val="3919"/>
              </a:lnSpc>
            </a:pPr>
          </a:p>
          <a:p>
            <a:pPr>
              <a:lnSpc>
                <a:spcPts val="3919"/>
              </a:lnSpc>
            </a:pPr>
            <a:r>
              <a:rPr lang="en-US" sz="2799">
                <a:solidFill>
                  <a:srgbClr val="000000"/>
                </a:solidFill>
                <a:latin typeface="Canva Sans Bold"/>
              </a:rPr>
              <a:t>Questions to Consider: </a:t>
            </a:r>
          </a:p>
          <a:p>
            <a:pPr marL="604511" indent="-302256" lvl="1">
              <a:lnSpc>
                <a:spcPts val="3919"/>
              </a:lnSpc>
              <a:buFont typeface="Arial"/>
              <a:buChar char="•"/>
            </a:pPr>
            <a:r>
              <a:rPr lang="en-US" sz="2799">
                <a:solidFill>
                  <a:srgbClr val="000000"/>
                </a:solidFill>
                <a:latin typeface="Canva Sans"/>
              </a:rPr>
              <a:t>What can I add to this season that would truly allow me to pause? </a:t>
            </a:r>
          </a:p>
          <a:p>
            <a:pPr marL="604511" indent="-302256" lvl="1">
              <a:lnSpc>
                <a:spcPts val="3919"/>
              </a:lnSpc>
              <a:buFont typeface="Arial"/>
              <a:buChar char="•"/>
            </a:pPr>
            <a:r>
              <a:rPr lang="en-US" sz="2799">
                <a:solidFill>
                  <a:srgbClr val="000000"/>
                </a:solidFill>
                <a:latin typeface="Canva Sans"/>
              </a:rPr>
              <a:t>What tradition do you have that nurtures being present at this time of year?</a:t>
            </a:r>
          </a:p>
          <a:p>
            <a:pPr marL="604511" indent="-302256" lvl="1">
              <a:lnSpc>
                <a:spcPts val="3919"/>
              </a:lnSpc>
              <a:buFont typeface="Arial"/>
              <a:buChar char="•"/>
            </a:pPr>
            <a:r>
              <a:rPr lang="en-US" sz="2799">
                <a:solidFill>
                  <a:srgbClr val="000000"/>
                </a:solidFill>
                <a:latin typeface="Canva Sans"/>
              </a:rPr>
              <a:t>As you are on</a:t>
            </a:r>
            <a:r>
              <a:rPr lang="en-US" sz="2799">
                <a:solidFill>
                  <a:srgbClr val="000000"/>
                </a:solidFill>
                <a:latin typeface="Canva Sans"/>
              </a:rPr>
              <a:t> th</a:t>
            </a:r>
            <a:r>
              <a:rPr lang="en-US" sz="2799">
                <a:solidFill>
                  <a:srgbClr val="000000"/>
                </a:solidFill>
                <a:latin typeface="Canva Sans"/>
              </a:rPr>
              <a:t>e GO, how are you going to practice being present? </a:t>
            </a:r>
          </a:p>
          <a:p>
            <a:pPr>
              <a:lnSpc>
                <a:spcPts val="3919"/>
              </a:lnSpc>
            </a:pPr>
          </a:p>
          <a:p>
            <a:pPr>
              <a:lnSpc>
                <a:spcPts val="3919"/>
              </a:lnSpc>
            </a:pPr>
            <a:r>
              <a:rPr lang="en-US" sz="2799">
                <a:solidFill>
                  <a:srgbClr val="000000"/>
                </a:solidFill>
                <a:latin typeface="Canva Sans Bold"/>
              </a:rPr>
              <a:t>Prayer:</a:t>
            </a:r>
            <a:r>
              <a:rPr lang="en-US" sz="2799">
                <a:solidFill>
                  <a:srgbClr val="000000"/>
                </a:solidFill>
                <a:latin typeface="Canva Sans"/>
              </a:rPr>
              <a:t> Emmanuel, you are present with us. Help us be present with each other. Amen. </a:t>
            </a:r>
          </a:p>
          <a:p>
            <a:pPr>
              <a:lnSpc>
                <a:spcPts val="3919"/>
              </a:lnSpc>
            </a:pPr>
          </a:p>
          <a:p>
            <a:pPr>
              <a:lnSpc>
                <a:spcPts val="3919"/>
              </a:lnSpc>
            </a:pPr>
            <a:r>
              <a:rPr lang="en-US" sz="2799">
                <a:solidFill>
                  <a:srgbClr val="000000"/>
                </a:solidFill>
                <a:latin typeface="Canva Sans Bold"/>
              </a:rPr>
              <a:t>Suggested Song:</a:t>
            </a:r>
            <a:r>
              <a:rPr lang="en-US" sz="2799">
                <a:solidFill>
                  <a:srgbClr val="000000"/>
                </a:solidFill>
                <a:latin typeface="Canva Sans"/>
              </a:rPr>
              <a:t> </a:t>
            </a:r>
            <a:r>
              <a:rPr lang="en-US" sz="2799">
                <a:solidFill>
                  <a:srgbClr val="000000"/>
                </a:solidFill>
                <a:latin typeface="Canva Sans"/>
              </a:rPr>
              <a:t>O Come, O Co</a:t>
            </a:r>
            <a:r>
              <a:rPr lang="en-US" sz="2799">
                <a:solidFill>
                  <a:srgbClr val="000000"/>
                </a:solidFill>
                <a:latin typeface="Canva Sans"/>
              </a:rPr>
              <a:t>me</a:t>
            </a:r>
            <a:r>
              <a:rPr lang="en-US" sz="2799">
                <a:solidFill>
                  <a:srgbClr val="000000"/>
                </a:solidFill>
                <a:latin typeface="Canva Sans"/>
              </a:rPr>
              <a:t> Emmanuel (ELW 257)</a:t>
            </a:r>
          </a:p>
          <a:p>
            <a:pPr>
              <a:lnSpc>
                <a:spcPts val="3919"/>
              </a:lnSpc>
            </a:pPr>
          </a:p>
          <a:p>
            <a:pPr>
              <a:lnSpc>
                <a:spcPts val="3919"/>
              </a:lnSpc>
            </a:pPr>
          </a:p>
          <a:p>
            <a:pPr>
              <a:lnSpc>
                <a:spcPts val="3919"/>
              </a:lnSpc>
            </a:pPr>
          </a:p>
        </p:txBody>
      </p:sp>
      <p:sp>
        <p:nvSpPr>
          <p:cNvPr name="TextBox 46" id="46"/>
          <p:cNvSpPr txBox="true"/>
          <p:nvPr/>
        </p:nvSpPr>
        <p:spPr>
          <a:xfrm rot="0">
            <a:off x="716018" y="9369620"/>
            <a:ext cx="16668688" cy="448292"/>
          </a:xfrm>
          <a:prstGeom prst="rect">
            <a:avLst/>
          </a:prstGeom>
        </p:spPr>
        <p:txBody>
          <a:bodyPr anchor="t" rtlCol="false" tIns="0" lIns="0" bIns="0" rIns="0">
            <a:spAutoFit/>
          </a:bodyPr>
          <a:lstStyle/>
          <a:p>
            <a:pPr algn="ctr">
              <a:lnSpc>
                <a:spcPts val="3639"/>
              </a:lnSpc>
            </a:pPr>
            <a:r>
              <a:rPr lang="en-US" sz="2599">
                <a:solidFill>
                  <a:srgbClr val="000000"/>
                </a:solidFill>
                <a:latin typeface="Canva Sans Italics"/>
              </a:rPr>
              <a:t>Learn More at nebraskasynod.org/go-and/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DAFkavWp85o</dc:identifier>
  <dcterms:modified xsi:type="dcterms:W3CDTF">2011-08-01T06:04:30Z</dcterms:modified>
  <cp:revision>1</cp:revision>
  <dc:title>GO and...</dc:title>
</cp:coreProperties>
</file>