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Norwester" charset="1" panose="0000050600000000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Canva Sans" charset="1" panose="020B0503030501040103"/>
      <p:regular r:id="rId11"/>
    </p:embeddedFont>
    <p:embeddedFont>
      <p:font typeface="Canva Sans Bold" charset="1" panose="020B0803030501040103"/>
      <p:regular r:id="rId12"/>
    </p:embeddedFont>
    <p:embeddedFont>
      <p:font typeface="Canva Sans Italics" charset="1" panose="020B0503030501040103"/>
      <p:regular r:id="rId13"/>
    </p:embeddedFont>
    <p:embeddedFont>
      <p:font typeface="Canva Sans Bold Italics" charset="1" panose="020B08030305010401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24253" y="818732"/>
            <a:ext cx="17698257" cy="9249533"/>
            <a:chOff x="0" y="0"/>
            <a:chExt cx="4069284" cy="2126705"/>
          </a:xfrm>
        </p:grpSpPr>
        <p:sp>
          <p:nvSpPr>
            <p:cNvPr name="Freeform 3" id="3"/>
            <p:cNvSpPr/>
            <p:nvPr/>
          </p:nvSpPr>
          <p:spPr>
            <a:xfrm flipH="false" flipV="false" rot="0">
              <a:off x="0" y="0"/>
              <a:ext cx="4069284" cy="2126705"/>
            </a:xfrm>
            <a:custGeom>
              <a:avLst/>
              <a:gdLst/>
              <a:ahLst/>
              <a:cxnLst/>
              <a:rect r="r" b="b" t="t" l="l"/>
              <a:pathLst>
                <a:path h="2126705" w="4069284">
                  <a:moveTo>
                    <a:pt x="0" y="0"/>
                  </a:moveTo>
                  <a:lnTo>
                    <a:pt x="4069284" y="0"/>
                  </a:lnTo>
                  <a:lnTo>
                    <a:pt x="4069284" y="2126705"/>
                  </a:lnTo>
                  <a:lnTo>
                    <a:pt x="0" y="2126705"/>
                  </a:lnTo>
                  <a:close/>
                </a:path>
              </a:pathLst>
            </a:custGeom>
            <a:solidFill>
              <a:srgbClr val="FEFCB3"/>
            </a:solidFill>
          </p:spPr>
        </p:sp>
        <p:sp>
          <p:nvSpPr>
            <p:cNvPr name="TextBox 4" id="4"/>
            <p:cNvSpPr txBox="true"/>
            <p:nvPr/>
          </p:nvSpPr>
          <p:spPr>
            <a:xfrm>
              <a:off x="0" y="-38100"/>
              <a:ext cx="812800" cy="850900"/>
            </a:xfrm>
            <a:prstGeom prst="rect">
              <a:avLst/>
            </a:prstGeom>
          </p:spPr>
          <p:txBody>
            <a:bodyPr anchor="ctr" rtlCol="false" tIns="7217" lIns="7217" bIns="7217" rIns="7217"/>
            <a:lstStyle/>
            <a:p>
              <a:pPr algn="ctr">
                <a:lnSpc>
                  <a:spcPts val="3377"/>
                </a:lnSpc>
                <a:spcBef>
                  <a:spcPct val="0"/>
                </a:spcBef>
              </a:pPr>
            </a:p>
          </p:txBody>
        </p:sp>
      </p:grpSp>
      <p:grpSp>
        <p:nvGrpSpPr>
          <p:cNvPr name="Group 5" id="5"/>
          <p:cNvGrpSpPr/>
          <p:nvPr/>
        </p:nvGrpSpPr>
        <p:grpSpPr>
          <a:xfrm rot="0">
            <a:off x="270292" y="0"/>
            <a:ext cx="1376259" cy="1632921"/>
            <a:chOff x="0" y="0"/>
            <a:chExt cx="316437" cy="375450"/>
          </a:xfrm>
        </p:grpSpPr>
        <p:sp>
          <p:nvSpPr>
            <p:cNvPr name="Freeform 6" id="6"/>
            <p:cNvSpPr/>
            <p:nvPr/>
          </p:nvSpPr>
          <p:spPr>
            <a:xfrm flipH="false" flipV="false" rot="0">
              <a:off x="0" y="0"/>
              <a:ext cx="316437" cy="375450"/>
            </a:xfrm>
            <a:custGeom>
              <a:avLst/>
              <a:gdLst/>
              <a:ahLst/>
              <a:cxnLst/>
              <a:rect r="r" b="b" t="t" l="l"/>
              <a:pathLst>
                <a:path h="375450" w="316437">
                  <a:moveTo>
                    <a:pt x="0" y="0"/>
                  </a:moveTo>
                  <a:lnTo>
                    <a:pt x="316437" y="0"/>
                  </a:lnTo>
                  <a:lnTo>
                    <a:pt x="316437" y="375450"/>
                  </a:lnTo>
                  <a:lnTo>
                    <a:pt x="0" y="375450"/>
                  </a:lnTo>
                  <a:close/>
                </a:path>
              </a:pathLst>
            </a:custGeom>
            <a:solidFill>
              <a:srgbClr val="8DD3C7"/>
            </a:solidFill>
          </p:spPr>
        </p:sp>
        <p:sp>
          <p:nvSpPr>
            <p:cNvPr name="TextBox 7" id="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8" id="8"/>
          <p:cNvGrpSpPr/>
          <p:nvPr/>
        </p:nvGrpSpPr>
        <p:grpSpPr>
          <a:xfrm rot="0">
            <a:off x="1755128" y="0"/>
            <a:ext cx="1364852" cy="1356051"/>
            <a:chOff x="0" y="0"/>
            <a:chExt cx="313815" cy="311791"/>
          </a:xfrm>
        </p:grpSpPr>
        <p:sp>
          <p:nvSpPr>
            <p:cNvPr name="Freeform 9" id="9"/>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FEFCB3"/>
            </a:solidFill>
          </p:spPr>
        </p:sp>
        <p:sp>
          <p:nvSpPr>
            <p:cNvPr name="TextBox 10" id="1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1" id="11"/>
          <p:cNvGrpSpPr/>
          <p:nvPr/>
        </p:nvGrpSpPr>
        <p:grpSpPr>
          <a:xfrm rot="0">
            <a:off x="3223465" y="0"/>
            <a:ext cx="1399072" cy="673549"/>
            <a:chOff x="0" y="0"/>
            <a:chExt cx="321683" cy="154866"/>
          </a:xfrm>
        </p:grpSpPr>
        <p:sp>
          <p:nvSpPr>
            <p:cNvPr name="Freeform 12" id="12"/>
            <p:cNvSpPr/>
            <p:nvPr/>
          </p:nvSpPr>
          <p:spPr>
            <a:xfrm flipH="false" flipV="false" rot="0">
              <a:off x="0" y="0"/>
              <a:ext cx="321683" cy="154866"/>
            </a:xfrm>
            <a:custGeom>
              <a:avLst/>
              <a:gdLst/>
              <a:ahLst/>
              <a:cxnLst/>
              <a:rect r="r" b="b" t="t" l="l"/>
              <a:pathLst>
                <a:path h="154866" w="321683">
                  <a:moveTo>
                    <a:pt x="0" y="0"/>
                  </a:moveTo>
                  <a:lnTo>
                    <a:pt x="321683" y="0"/>
                  </a:lnTo>
                  <a:lnTo>
                    <a:pt x="321683" y="154866"/>
                  </a:lnTo>
                  <a:lnTo>
                    <a:pt x="0" y="154866"/>
                  </a:lnTo>
                  <a:close/>
                </a:path>
              </a:pathLst>
            </a:custGeom>
            <a:solidFill>
              <a:srgbClr val="BEBADA"/>
            </a:solidFill>
          </p:spPr>
        </p:sp>
        <p:sp>
          <p:nvSpPr>
            <p:cNvPr name="TextBox 13" id="13"/>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4" id="14"/>
          <p:cNvGrpSpPr/>
          <p:nvPr/>
        </p:nvGrpSpPr>
        <p:grpSpPr>
          <a:xfrm rot="0">
            <a:off x="4726022" y="0"/>
            <a:ext cx="1364852" cy="1509062"/>
            <a:chOff x="0" y="0"/>
            <a:chExt cx="313815" cy="346972"/>
          </a:xfrm>
        </p:grpSpPr>
        <p:sp>
          <p:nvSpPr>
            <p:cNvPr name="Freeform 15" id="15"/>
            <p:cNvSpPr/>
            <p:nvPr/>
          </p:nvSpPr>
          <p:spPr>
            <a:xfrm flipH="false" flipV="false" rot="0">
              <a:off x="0" y="0"/>
              <a:ext cx="313815" cy="346972"/>
            </a:xfrm>
            <a:custGeom>
              <a:avLst/>
              <a:gdLst/>
              <a:ahLst/>
              <a:cxnLst/>
              <a:rect r="r" b="b" t="t" l="l"/>
              <a:pathLst>
                <a:path h="346972" w="313815">
                  <a:moveTo>
                    <a:pt x="0" y="0"/>
                  </a:moveTo>
                  <a:lnTo>
                    <a:pt x="313815" y="0"/>
                  </a:lnTo>
                  <a:lnTo>
                    <a:pt x="313815" y="346972"/>
                  </a:lnTo>
                  <a:lnTo>
                    <a:pt x="0" y="346972"/>
                  </a:lnTo>
                  <a:close/>
                </a:path>
              </a:pathLst>
            </a:custGeom>
            <a:solidFill>
              <a:srgbClr val="F6B462"/>
            </a:solidFill>
          </p:spPr>
        </p:sp>
        <p:sp>
          <p:nvSpPr>
            <p:cNvPr name="TextBox 16" id="16"/>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7" id="17"/>
          <p:cNvGrpSpPr/>
          <p:nvPr/>
        </p:nvGrpSpPr>
        <p:grpSpPr>
          <a:xfrm rot="0">
            <a:off x="6194359" y="0"/>
            <a:ext cx="1376259" cy="1216365"/>
            <a:chOff x="0" y="0"/>
            <a:chExt cx="316437" cy="279673"/>
          </a:xfrm>
        </p:grpSpPr>
        <p:sp>
          <p:nvSpPr>
            <p:cNvPr name="Freeform 18" id="18"/>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F18072"/>
            </a:solidFill>
          </p:spPr>
        </p:sp>
        <p:sp>
          <p:nvSpPr>
            <p:cNvPr name="TextBox 19" id="19"/>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0" id="20"/>
          <p:cNvGrpSpPr/>
          <p:nvPr/>
        </p:nvGrpSpPr>
        <p:grpSpPr>
          <a:xfrm rot="0">
            <a:off x="7674103" y="0"/>
            <a:ext cx="1376259" cy="1216365"/>
            <a:chOff x="0" y="0"/>
            <a:chExt cx="316437" cy="279673"/>
          </a:xfrm>
        </p:grpSpPr>
        <p:sp>
          <p:nvSpPr>
            <p:cNvPr name="Freeform 21" id="21"/>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3DE69"/>
            </a:solidFill>
          </p:spPr>
        </p:sp>
        <p:sp>
          <p:nvSpPr>
            <p:cNvPr name="TextBox 22" id="22"/>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3" id="23"/>
          <p:cNvGrpSpPr/>
          <p:nvPr/>
        </p:nvGrpSpPr>
        <p:grpSpPr>
          <a:xfrm rot="0">
            <a:off x="9158939" y="0"/>
            <a:ext cx="1364852" cy="818239"/>
            <a:chOff x="0" y="0"/>
            <a:chExt cx="313815" cy="188134"/>
          </a:xfrm>
        </p:grpSpPr>
        <p:sp>
          <p:nvSpPr>
            <p:cNvPr name="Freeform 24" id="24"/>
            <p:cNvSpPr/>
            <p:nvPr/>
          </p:nvSpPr>
          <p:spPr>
            <a:xfrm flipH="false" flipV="false" rot="0">
              <a:off x="0" y="0"/>
              <a:ext cx="313815" cy="188134"/>
            </a:xfrm>
            <a:custGeom>
              <a:avLst/>
              <a:gdLst/>
              <a:ahLst/>
              <a:cxnLst/>
              <a:rect r="r" b="b" t="t" l="l"/>
              <a:pathLst>
                <a:path h="188134" w="313815">
                  <a:moveTo>
                    <a:pt x="0" y="0"/>
                  </a:moveTo>
                  <a:lnTo>
                    <a:pt x="313815" y="0"/>
                  </a:lnTo>
                  <a:lnTo>
                    <a:pt x="313815" y="188134"/>
                  </a:lnTo>
                  <a:lnTo>
                    <a:pt x="0" y="188134"/>
                  </a:lnTo>
                  <a:close/>
                </a:path>
              </a:pathLst>
            </a:custGeom>
            <a:solidFill>
              <a:srgbClr val="80B1D3"/>
            </a:solidFill>
          </p:spPr>
        </p:sp>
        <p:sp>
          <p:nvSpPr>
            <p:cNvPr name="TextBox 25" id="25"/>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6" id="26"/>
          <p:cNvGrpSpPr/>
          <p:nvPr/>
        </p:nvGrpSpPr>
        <p:grpSpPr>
          <a:xfrm rot="0">
            <a:off x="10627276" y="0"/>
            <a:ext cx="1399072" cy="1356051"/>
            <a:chOff x="0" y="0"/>
            <a:chExt cx="321683" cy="311791"/>
          </a:xfrm>
        </p:grpSpPr>
        <p:sp>
          <p:nvSpPr>
            <p:cNvPr name="Freeform 27" id="27"/>
            <p:cNvSpPr/>
            <p:nvPr/>
          </p:nvSpPr>
          <p:spPr>
            <a:xfrm flipH="false" flipV="false" rot="0">
              <a:off x="0" y="0"/>
              <a:ext cx="321683" cy="311791"/>
            </a:xfrm>
            <a:custGeom>
              <a:avLst/>
              <a:gdLst/>
              <a:ahLst/>
              <a:cxnLst/>
              <a:rect r="r" b="b" t="t" l="l"/>
              <a:pathLst>
                <a:path h="311791" w="321683">
                  <a:moveTo>
                    <a:pt x="0" y="0"/>
                  </a:moveTo>
                  <a:lnTo>
                    <a:pt x="321683" y="0"/>
                  </a:lnTo>
                  <a:lnTo>
                    <a:pt x="321683" y="311791"/>
                  </a:lnTo>
                  <a:lnTo>
                    <a:pt x="0" y="311791"/>
                  </a:lnTo>
                  <a:close/>
                </a:path>
              </a:pathLst>
            </a:custGeom>
            <a:solidFill>
              <a:srgbClr val="F8CDE5"/>
            </a:solidFill>
          </p:spPr>
        </p:sp>
        <p:sp>
          <p:nvSpPr>
            <p:cNvPr name="TextBox 28" id="28"/>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9" id="29"/>
          <p:cNvGrpSpPr/>
          <p:nvPr/>
        </p:nvGrpSpPr>
        <p:grpSpPr>
          <a:xfrm rot="0">
            <a:off x="12129833" y="0"/>
            <a:ext cx="1364852" cy="1356051"/>
            <a:chOff x="0" y="0"/>
            <a:chExt cx="313815" cy="311791"/>
          </a:xfrm>
        </p:grpSpPr>
        <p:sp>
          <p:nvSpPr>
            <p:cNvPr name="Freeform 30" id="30"/>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D9D9D9"/>
            </a:solidFill>
          </p:spPr>
        </p:sp>
        <p:sp>
          <p:nvSpPr>
            <p:cNvPr name="TextBox 31" id="31"/>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2" id="32"/>
          <p:cNvGrpSpPr/>
          <p:nvPr/>
        </p:nvGrpSpPr>
        <p:grpSpPr>
          <a:xfrm rot="0">
            <a:off x="13598170" y="0"/>
            <a:ext cx="1376259" cy="1216365"/>
            <a:chOff x="0" y="0"/>
            <a:chExt cx="316437" cy="279673"/>
          </a:xfrm>
        </p:grpSpPr>
        <p:sp>
          <p:nvSpPr>
            <p:cNvPr name="Freeform 33" id="33"/>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C80BD"/>
            </a:solidFill>
          </p:spPr>
        </p:sp>
        <p:sp>
          <p:nvSpPr>
            <p:cNvPr name="TextBox 34" id="34"/>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5" id="35"/>
          <p:cNvGrpSpPr/>
          <p:nvPr/>
        </p:nvGrpSpPr>
        <p:grpSpPr>
          <a:xfrm rot="0">
            <a:off x="15077914" y="0"/>
            <a:ext cx="1364852" cy="1356051"/>
            <a:chOff x="0" y="0"/>
            <a:chExt cx="313815" cy="311791"/>
          </a:xfrm>
        </p:grpSpPr>
        <p:sp>
          <p:nvSpPr>
            <p:cNvPr name="Freeform 36" id="36"/>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CCEBC5"/>
            </a:solidFill>
          </p:spPr>
        </p:sp>
        <p:sp>
          <p:nvSpPr>
            <p:cNvPr name="TextBox 37" id="3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8" id="38"/>
          <p:cNvGrpSpPr/>
          <p:nvPr/>
        </p:nvGrpSpPr>
        <p:grpSpPr>
          <a:xfrm rot="0">
            <a:off x="16546252" y="0"/>
            <a:ext cx="1376259" cy="1356051"/>
            <a:chOff x="0" y="0"/>
            <a:chExt cx="316437" cy="311791"/>
          </a:xfrm>
        </p:grpSpPr>
        <p:sp>
          <p:nvSpPr>
            <p:cNvPr name="Freeform 39" id="39"/>
            <p:cNvSpPr/>
            <p:nvPr/>
          </p:nvSpPr>
          <p:spPr>
            <a:xfrm flipH="false" flipV="false" rot="0">
              <a:off x="0" y="0"/>
              <a:ext cx="316437" cy="311791"/>
            </a:xfrm>
            <a:custGeom>
              <a:avLst/>
              <a:gdLst/>
              <a:ahLst/>
              <a:cxnLst/>
              <a:rect r="r" b="b" t="t" l="l"/>
              <a:pathLst>
                <a:path h="311791" w="316437">
                  <a:moveTo>
                    <a:pt x="0" y="0"/>
                  </a:moveTo>
                  <a:lnTo>
                    <a:pt x="316437" y="0"/>
                  </a:lnTo>
                  <a:lnTo>
                    <a:pt x="316437" y="311791"/>
                  </a:lnTo>
                  <a:lnTo>
                    <a:pt x="0" y="311791"/>
                  </a:lnTo>
                  <a:close/>
                </a:path>
              </a:pathLst>
            </a:custGeom>
            <a:solidFill>
              <a:srgbClr val="FDED6F"/>
            </a:solidFill>
          </p:spPr>
        </p:sp>
        <p:sp>
          <p:nvSpPr>
            <p:cNvPr name="TextBox 40" id="4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41" id="41"/>
          <p:cNvGrpSpPr/>
          <p:nvPr/>
        </p:nvGrpSpPr>
        <p:grpSpPr>
          <a:xfrm rot="0">
            <a:off x="-145470" y="278639"/>
            <a:ext cx="18970411" cy="1467628"/>
            <a:chOff x="0" y="0"/>
            <a:chExt cx="4138857" cy="320199"/>
          </a:xfrm>
        </p:grpSpPr>
        <p:sp>
          <p:nvSpPr>
            <p:cNvPr name="Freeform 42" id="42"/>
            <p:cNvSpPr/>
            <p:nvPr/>
          </p:nvSpPr>
          <p:spPr>
            <a:xfrm flipH="false" flipV="false" rot="0">
              <a:off x="0" y="0"/>
              <a:ext cx="4138857" cy="320199"/>
            </a:xfrm>
            <a:custGeom>
              <a:avLst/>
              <a:gdLst/>
              <a:ahLst/>
              <a:cxnLst/>
              <a:rect r="r" b="b" t="t" l="l"/>
              <a:pathLst>
                <a:path h="320199" w="4138857">
                  <a:moveTo>
                    <a:pt x="0" y="0"/>
                  </a:moveTo>
                  <a:lnTo>
                    <a:pt x="4138857" y="0"/>
                  </a:lnTo>
                  <a:lnTo>
                    <a:pt x="4138857" y="320199"/>
                  </a:lnTo>
                  <a:lnTo>
                    <a:pt x="0" y="320199"/>
                  </a:lnTo>
                  <a:close/>
                </a:path>
              </a:pathLst>
            </a:custGeom>
            <a:solidFill>
              <a:srgbClr val="FFFFFF"/>
            </a:solidFill>
          </p:spPr>
        </p:sp>
        <p:sp>
          <p:nvSpPr>
            <p:cNvPr name="TextBox 43" id="43"/>
            <p:cNvSpPr txBox="true"/>
            <p:nvPr/>
          </p:nvSpPr>
          <p:spPr>
            <a:xfrm>
              <a:off x="0" y="-9525"/>
              <a:ext cx="812800" cy="822325"/>
            </a:xfrm>
            <a:prstGeom prst="rect">
              <a:avLst/>
            </a:prstGeom>
          </p:spPr>
          <p:txBody>
            <a:bodyPr anchor="ctr" rtlCol="false" tIns="7217" lIns="7217" bIns="7217" rIns="7217"/>
            <a:lstStyle/>
            <a:p>
              <a:pPr algn="ctr">
                <a:lnSpc>
                  <a:spcPts val="437"/>
                </a:lnSpc>
              </a:pPr>
            </a:p>
          </p:txBody>
        </p:sp>
      </p:grpSp>
      <p:sp>
        <p:nvSpPr>
          <p:cNvPr name="TextBox 44" id="44"/>
          <p:cNvSpPr txBox="true"/>
          <p:nvPr/>
        </p:nvSpPr>
        <p:spPr>
          <a:xfrm rot="0">
            <a:off x="270292" y="445437"/>
            <a:ext cx="17606179" cy="1162607"/>
          </a:xfrm>
          <a:prstGeom prst="rect">
            <a:avLst/>
          </a:prstGeom>
        </p:spPr>
        <p:txBody>
          <a:bodyPr anchor="t" rtlCol="false" tIns="0" lIns="0" bIns="0" rIns="0">
            <a:spAutoFit/>
          </a:bodyPr>
          <a:lstStyle/>
          <a:p>
            <a:pPr algn="ctr">
              <a:lnSpc>
                <a:spcPts val="9001"/>
              </a:lnSpc>
            </a:pPr>
            <a:r>
              <a:rPr lang="en-US" sz="7827" spc="688">
                <a:solidFill>
                  <a:srgbClr val="000000"/>
                </a:solidFill>
                <a:latin typeface="Norwester"/>
              </a:rPr>
              <a:t>GO AND...LISTEN</a:t>
            </a:r>
          </a:p>
        </p:txBody>
      </p:sp>
      <p:sp>
        <p:nvSpPr>
          <p:cNvPr name="TextBox 45" id="45"/>
          <p:cNvSpPr txBox="true"/>
          <p:nvPr/>
        </p:nvSpPr>
        <p:spPr>
          <a:xfrm rot="0">
            <a:off x="716018" y="2012355"/>
            <a:ext cx="16668688" cy="7414415"/>
          </a:xfrm>
          <a:prstGeom prst="rect">
            <a:avLst/>
          </a:prstGeom>
        </p:spPr>
        <p:txBody>
          <a:bodyPr anchor="t" rtlCol="false" tIns="0" lIns="0" bIns="0" rIns="0">
            <a:spAutoFit/>
          </a:bodyPr>
          <a:lstStyle/>
          <a:p>
            <a:pPr>
              <a:lnSpc>
                <a:spcPts val="3919"/>
              </a:lnSpc>
            </a:pPr>
            <a:r>
              <a:rPr lang="en-US" sz="2799">
                <a:solidFill>
                  <a:srgbClr val="000000"/>
                </a:solidFill>
                <a:latin typeface="Canva Sans"/>
              </a:rPr>
              <a:t>How do we listen with our full selves? In reality, all of our senses are used when we listen – with our ears, our eyes, our mouths, and our bodies. As disciples, we listen to ourselves, our neighbors, and God. When we listen, we find new perspectives, shared history, and common ground. </a:t>
            </a:r>
          </a:p>
          <a:p>
            <a:pPr>
              <a:lnSpc>
                <a:spcPts val="3919"/>
              </a:lnSpc>
            </a:pPr>
          </a:p>
          <a:p>
            <a:pPr>
              <a:lnSpc>
                <a:spcPts val="3919"/>
              </a:lnSpc>
            </a:pPr>
            <a:r>
              <a:rPr lang="en-US" sz="2799">
                <a:solidFill>
                  <a:srgbClr val="000000"/>
                </a:solidFill>
                <a:latin typeface="Canva Sans Bold"/>
              </a:rPr>
              <a:t>Questions to Consider: </a:t>
            </a:r>
          </a:p>
          <a:p>
            <a:pPr>
              <a:lnSpc>
                <a:spcPts val="3919"/>
              </a:lnSpc>
            </a:pPr>
            <a:r>
              <a:rPr lang="en-US" sz="2799">
                <a:solidFill>
                  <a:srgbClr val="000000"/>
                </a:solidFill>
                <a:latin typeface="Canva Sans"/>
              </a:rPr>
              <a:t>What is something you learned from listening to your heart? </a:t>
            </a:r>
          </a:p>
          <a:p>
            <a:pPr>
              <a:lnSpc>
                <a:spcPts val="3919"/>
              </a:lnSpc>
            </a:pPr>
            <a:r>
              <a:rPr lang="en-US" sz="2799">
                <a:solidFill>
                  <a:srgbClr val="000000"/>
                </a:solidFill>
                <a:latin typeface="Canva Sans"/>
              </a:rPr>
              <a:t>What is something you learned from listening to a stranger? </a:t>
            </a:r>
          </a:p>
          <a:p>
            <a:pPr>
              <a:lnSpc>
                <a:spcPts val="3919"/>
              </a:lnSpc>
            </a:pPr>
            <a:r>
              <a:rPr lang="en-US" sz="2799">
                <a:solidFill>
                  <a:srgbClr val="000000"/>
                </a:solidFill>
                <a:latin typeface="Canva Sans"/>
              </a:rPr>
              <a:t>In a year of GOING, how will you listen to those around you? </a:t>
            </a:r>
          </a:p>
          <a:p>
            <a:pPr>
              <a:lnSpc>
                <a:spcPts val="3919"/>
              </a:lnSpc>
            </a:pPr>
          </a:p>
          <a:p>
            <a:pPr>
              <a:lnSpc>
                <a:spcPts val="3919"/>
              </a:lnSpc>
            </a:pPr>
            <a:r>
              <a:rPr lang="en-US" sz="2799">
                <a:solidFill>
                  <a:srgbClr val="000000"/>
                </a:solidFill>
                <a:latin typeface="Canva Sans Bold"/>
              </a:rPr>
              <a:t>Prayer:</a:t>
            </a:r>
            <a:r>
              <a:rPr lang="en-US" sz="2799">
                <a:solidFill>
                  <a:srgbClr val="000000"/>
                </a:solidFill>
                <a:latin typeface="Canva Sans"/>
              </a:rPr>
              <a:t> Listening God, help me stay open to the surprises you provide while on the road this summer. Amen.</a:t>
            </a:r>
          </a:p>
          <a:p>
            <a:pPr>
              <a:lnSpc>
                <a:spcPts val="3919"/>
              </a:lnSpc>
            </a:pPr>
          </a:p>
          <a:p>
            <a:pPr>
              <a:lnSpc>
                <a:spcPts val="3919"/>
              </a:lnSpc>
            </a:pPr>
            <a:r>
              <a:rPr lang="en-US" sz="2799">
                <a:solidFill>
                  <a:srgbClr val="000000"/>
                </a:solidFill>
                <a:latin typeface="Canva Sans Bold"/>
              </a:rPr>
              <a:t>Suggested Song:</a:t>
            </a:r>
            <a:r>
              <a:rPr lang="en-US" sz="2799">
                <a:solidFill>
                  <a:srgbClr val="000000"/>
                </a:solidFill>
                <a:latin typeface="Canva Sans"/>
              </a:rPr>
              <a:t> Listen, God is Calling (ELW 513)</a:t>
            </a:r>
          </a:p>
          <a:p>
            <a:pPr>
              <a:lnSpc>
                <a:spcPts val="3919"/>
              </a:lnSpc>
            </a:pPr>
          </a:p>
        </p:txBody>
      </p:sp>
      <p:sp>
        <p:nvSpPr>
          <p:cNvPr name="TextBox 46" id="46"/>
          <p:cNvSpPr txBox="true"/>
          <p:nvPr/>
        </p:nvSpPr>
        <p:spPr>
          <a:xfrm rot="0">
            <a:off x="716018" y="9369620"/>
            <a:ext cx="16668688" cy="448292"/>
          </a:xfrm>
          <a:prstGeom prst="rect">
            <a:avLst/>
          </a:prstGeom>
        </p:spPr>
        <p:txBody>
          <a:bodyPr anchor="t" rtlCol="false" tIns="0" lIns="0" bIns="0" rIns="0">
            <a:spAutoFit/>
          </a:bodyPr>
          <a:lstStyle/>
          <a:p>
            <a:pPr algn="ctr">
              <a:lnSpc>
                <a:spcPts val="3639"/>
              </a:lnSpc>
            </a:pPr>
            <a:r>
              <a:rPr lang="en-US" sz="2599">
                <a:solidFill>
                  <a:srgbClr val="000000"/>
                </a:solidFill>
                <a:latin typeface="Canva Sans Italics"/>
              </a:rPr>
              <a:t>Learn More at nebraskasynod.org/go-and/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DAFkavWp85o</dc:identifier>
  <dcterms:modified xsi:type="dcterms:W3CDTF">2011-08-01T06:04:30Z</dcterms:modified>
  <cp:revision>1</cp:revision>
  <dc:title>GO and...</dc:title>
</cp:coreProperties>
</file>