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B3DE69"/>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AND...BE HONEST</a:t>
            </a:r>
          </a:p>
        </p:txBody>
      </p:sp>
      <p:sp>
        <p:nvSpPr>
          <p:cNvPr name="TextBox 45" id="45"/>
          <p:cNvSpPr txBox="true"/>
          <p:nvPr/>
        </p:nvSpPr>
        <p:spPr>
          <a:xfrm rot="0">
            <a:off x="716018" y="1882134"/>
            <a:ext cx="16668688" cy="8404866"/>
          </a:xfrm>
          <a:prstGeom prst="rect">
            <a:avLst/>
          </a:prstGeom>
        </p:spPr>
        <p:txBody>
          <a:bodyPr anchor="t" rtlCol="false" tIns="0" lIns="0" bIns="0" rIns="0">
            <a:spAutoFit/>
          </a:bodyPr>
          <a:lstStyle/>
          <a:p>
            <a:pPr>
              <a:lnSpc>
                <a:spcPts val="3919"/>
              </a:lnSpc>
            </a:pPr>
            <a:r>
              <a:rPr lang="en-US" sz="2799">
                <a:solidFill>
                  <a:srgbClr val="000000"/>
                </a:solidFill>
                <a:latin typeface="Canva Sans"/>
              </a:rPr>
              <a:t>Honesty requires vulnerability, awareness, and a willingness to really listen. Assumptions and half-truths can lead us to misunderstand the situation and story. What does reconciliation mean as we strive to move from places of misunderstanding? God calls us to be honest. Sometimes, that may look like lament and confession, and other times hymns of praise and gratitude. </a:t>
            </a:r>
          </a:p>
          <a:p>
            <a:pPr>
              <a:lnSpc>
                <a:spcPts val="3919"/>
              </a:lnSpc>
            </a:pPr>
          </a:p>
          <a:p>
            <a:pPr>
              <a:lnSpc>
                <a:spcPts val="3919"/>
              </a:lnSpc>
            </a:pPr>
            <a:r>
              <a:rPr lang="en-US" sz="2799">
                <a:solidFill>
                  <a:srgbClr val="000000"/>
                </a:solidFill>
                <a:latin typeface="Canva Sans Bold"/>
              </a:rPr>
              <a:t>Questions to Consider: </a:t>
            </a:r>
          </a:p>
          <a:p>
            <a:pPr marL="604511" indent="-302256" lvl="1">
              <a:lnSpc>
                <a:spcPts val="3919"/>
              </a:lnSpc>
              <a:buFont typeface="Arial"/>
              <a:buChar char="•"/>
            </a:pPr>
            <a:r>
              <a:rPr lang="en-US" sz="2799">
                <a:solidFill>
                  <a:srgbClr val="000000"/>
                </a:solidFill>
                <a:latin typeface="Canva Sans"/>
              </a:rPr>
              <a:t>What is a time you didn’t tell the whole truth… or were not honest?</a:t>
            </a:r>
          </a:p>
          <a:p>
            <a:pPr marL="604511" indent="-302256" lvl="1">
              <a:lnSpc>
                <a:spcPts val="3919"/>
              </a:lnSpc>
              <a:buFont typeface="Arial"/>
              <a:buChar char="•"/>
            </a:pPr>
            <a:r>
              <a:rPr lang="en-US" sz="2799">
                <a:solidFill>
                  <a:srgbClr val="000000"/>
                </a:solidFill>
                <a:latin typeface="Canva Sans"/>
              </a:rPr>
              <a:t>What piece of history should you/could you explore with a lens of honesty?</a:t>
            </a:r>
          </a:p>
          <a:p>
            <a:pPr marL="604511" indent="-302256" lvl="1">
              <a:lnSpc>
                <a:spcPts val="3919"/>
              </a:lnSpc>
              <a:buFont typeface="Arial"/>
              <a:buChar char="•"/>
            </a:pPr>
            <a:r>
              <a:rPr lang="en-US" sz="2799">
                <a:solidFill>
                  <a:srgbClr val="000000"/>
                </a:solidFill>
                <a:latin typeface="Canva Sans"/>
              </a:rPr>
              <a:t>In what way are you being dishone</a:t>
            </a:r>
            <a:r>
              <a:rPr lang="en-US" sz="2799">
                <a:solidFill>
                  <a:srgbClr val="000000"/>
                </a:solidFill>
                <a:latin typeface="Canva Sans"/>
              </a:rPr>
              <a:t>st in</a:t>
            </a:r>
            <a:r>
              <a:rPr lang="en-US" sz="2799">
                <a:solidFill>
                  <a:srgbClr val="000000"/>
                </a:solidFill>
                <a:latin typeface="Canva Sans"/>
              </a:rPr>
              <a:t> your life? </a:t>
            </a:r>
          </a:p>
          <a:p>
            <a:pPr marL="604511" indent="-302256" lvl="1">
              <a:lnSpc>
                <a:spcPts val="3919"/>
              </a:lnSpc>
              <a:buFont typeface="Arial"/>
              <a:buChar char="•"/>
            </a:pPr>
            <a:r>
              <a:rPr lang="en-US" sz="2799">
                <a:solidFill>
                  <a:srgbClr val="000000"/>
                </a:solidFill>
                <a:latin typeface="Canva Sans"/>
              </a:rPr>
              <a:t>GO and express gratitude by saying thank you to someone who deserves it. </a:t>
            </a:r>
          </a:p>
          <a:p>
            <a:pPr>
              <a:lnSpc>
                <a:spcPts val="3919"/>
              </a:lnSpc>
            </a:pPr>
          </a:p>
          <a:p>
            <a:pPr>
              <a:lnSpc>
                <a:spcPts val="3919"/>
              </a:lnSpc>
            </a:pPr>
            <a:r>
              <a:rPr lang="en-US" sz="2799">
                <a:solidFill>
                  <a:srgbClr val="000000"/>
                </a:solidFill>
                <a:latin typeface="Canva Sans Bold"/>
              </a:rPr>
              <a:t>Prayer:</a:t>
            </a:r>
            <a:r>
              <a:rPr lang="en-US" sz="2799">
                <a:solidFill>
                  <a:srgbClr val="000000"/>
                </a:solidFill>
                <a:latin typeface="Canva Sans"/>
              </a:rPr>
              <a:t> Reconciling God, we ask for forgiveness for the times we have not reconciled our differences and acknowledged the hurts and wounds we have caused. Amen. </a:t>
            </a:r>
          </a:p>
          <a:p>
            <a:pPr>
              <a:lnSpc>
                <a:spcPts val="3919"/>
              </a:lnSpc>
            </a:pPr>
          </a:p>
          <a:p>
            <a:pPr>
              <a:lnSpc>
                <a:spcPts val="3919"/>
              </a:lnSpc>
            </a:pPr>
            <a:r>
              <a:rPr lang="en-US" sz="2799">
                <a:solidFill>
                  <a:srgbClr val="000000"/>
                </a:solidFill>
                <a:latin typeface="Canva Sans Bold"/>
              </a:rPr>
              <a:t>Suggested Songs: </a:t>
            </a:r>
            <a:r>
              <a:rPr lang="en-US" sz="2799">
                <a:solidFill>
                  <a:srgbClr val="000000"/>
                </a:solidFill>
                <a:latin typeface="Canva Sans"/>
              </a:rPr>
              <a:t>Amaz</a:t>
            </a:r>
            <a:r>
              <a:rPr lang="en-US" sz="2799">
                <a:solidFill>
                  <a:srgbClr val="000000"/>
                </a:solidFill>
                <a:latin typeface="Canva Sans"/>
              </a:rPr>
              <a:t>ing Grace (ELW 779) &amp; Be Present at Our Table Lord </a:t>
            </a:r>
          </a:p>
          <a:p>
            <a:pPr>
              <a:lnSpc>
                <a:spcPts val="3919"/>
              </a:lnSpc>
            </a:pPr>
          </a:p>
          <a:p>
            <a:pPr>
              <a:lnSpc>
                <a:spcPts val="391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