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D9D9D9"/>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AND...HAVE THE CONVERSATION</a:t>
            </a:r>
          </a:p>
        </p:txBody>
      </p:sp>
      <p:sp>
        <p:nvSpPr>
          <p:cNvPr name="TextBox 45" id="45"/>
          <p:cNvSpPr txBox="true"/>
          <p:nvPr/>
        </p:nvSpPr>
        <p:spPr>
          <a:xfrm rot="0">
            <a:off x="716018" y="1882134"/>
            <a:ext cx="16668688" cy="9395317"/>
          </a:xfrm>
          <a:prstGeom prst="rect">
            <a:avLst/>
          </a:prstGeom>
        </p:spPr>
        <p:txBody>
          <a:bodyPr anchor="t" rtlCol="false" tIns="0" lIns="0" bIns="0" rIns="0">
            <a:spAutoFit/>
          </a:bodyPr>
          <a:lstStyle/>
          <a:p>
            <a:pPr>
              <a:lnSpc>
                <a:spcPts val="3919"/>
              </a:lnSpc>
            </a:pPr>
            <a:r>
              <a:rPr lang="en-US" sz="2799">
                <a:solidFill>
                  <a:srgbClr val="000000"/>
                </a:solidFill>
                <a:latin typeface="Canva Sans"/>
              </a:rPr>
              <a:t>Conversation is an exchange involving active listening as well as taking turns sharing ideas and stories. It can be easy for us to fall into monologuing, lecturing, or tuning out especially when we think we know the answers. As a result, we often avoid having difficult conversations. Faith-filled disciples are called to be honest and engage with each other in Christ-like love.</a:t>
            </a:r>
          </a:p>
          <a:p>
            <a:pPr>
              <a:lnSpc>
                <a:spcPts val="3919"/>
              </a:lnSpc>
            </a:pPr>
          </a:p>
          <a:p>
            <a:pPr>
              <a:lnSpc>
                <a:spcPts val="3919"/>
              </a:lnSpc>
            </a:pPr>
            <a:r>
              <a:rPr lang="en-US" sz="2799">
                <a:solidFill>
                  <a:srgbClr val="000000"/>
                </a:solidFill>
                <a:latin typeface="Canva Sans Bold"/>
              </a:rPr>
              <a:t>Questions to Consider: </a:t>
            </a:r>
          </a:p>
          <a:p>
            <a:pPr marL="604511" indent="-302256" lvl="1">
              <a:lnSpc>
                <a:spcPts val="3919"/>
              </a:lnSpc>
              <a:buFont typeface="Arial"/>
              <a:buChar char="•"/>
            </a:pPr>
            <a:r>
              <a:rPr lang="en-US" sz="2799">
                <a:solidFill>
                  <a:srgbClr val="000000"/>
                </a:solidFill>
                <a:latin typeface="Canva Sans"/>
              </a:rPr>
              <a:t>What is your prayer as you consider engaging in a hard conversation? </a:t>
            </a:r>
          </a:p>
          <a:p>
            <a:pPr marL="604511" indent="-302256" lvl="1">
              <a:lnSpc>
                <a:spcPts val="3919"/>
              </a:lnSpc>
              <a:buFont typeface="Arial"/>
              <a:buChar char="•"/>
            </a:pPr>
            <a:r>
              <a:rPr lang="en-US" sz="2799">
                <a:solidFill>
                  <a:srgbClr val="000000"/>
                </a:solidFill>
                <a:latin typeface="Canva Sans"/>
              </a:rPr>
              <a:t>When was a time you had a hard conversation? What did it feel like? What did you learn from</a:t>
            </a:r>
            <a:r>
              <a:rPr lang="en-US" sz="2799">
                <a:solidFill>
                  <a:srgbClr val="000000"/>
                </a:solidFill>
                <a:latin typeface="Canva Sans"/>
              </a:rPr>
              <a:t> it?</a:t>
            </a:r>
          </a:p>
          <a:p>
            <a:pPr marL="604511" indent="-302256" lvl="1">
              <a:lnSpc>
                <a:spcPts val="3919"/>
              </a:lnSpc>
              <a:buFont typeface="Arial"/>
              <a:buChar char="•"/>
            </a:pPr>
            <a:r>
              <a:rPr lang="en-US" sz="2799">
                <a:solidFill>
                  <a:srgbClr val="000000"/>
                </a:solidFill>
                <a:latin typeface="Canva Sans"/>
              </a:rPr>
              <a:t>What</a:t>
            </a:r>
            <a:r>
              <a:rPr lang="en-US" sz="2799">
                <a:solidFill>
                  <a:srgbClr val="000000"/>
                </a:solidFill>
                <a:latin typeface="Canva Sans"/>
              </a:rPr>
              <a:t> is The conversation that you need to GO have and with whom?</a:t>
            </a:r>
          </a:p>
          <a:p>
            <a:pPr>
              <a:lnSpc>
                <a:spcPts val="3919"/>
              </a:lnSpc>
            </a:pPr>
          </a:p>
          <a:p>
            <a:pPr>
              <a:lnSpc>
                <a:spcPts val="3919"/>
              </a:lnSpc>
            </a:pPr>
            <a:r>
              <a:rPr lang="en-US" sz="2799">
                <a:solidFill>
                  <a:srgbClr val="000000"/>
                </a:solidFill>
                <a:latin typeface="Canva Sans Bold"/>
              </a:rPr>
              <a:t>Prayer:</a:t>
            </a:r>
            <a:r>
              <a:rPr lang="en-US" sz="2799">
                <a:solidFill>
                  <a:srgbClr val="000000"/>
                </a:solidFill>
                <a:latin typeface="Canva Sans"/>
              </a:rPr>
              <a:t> Engaging God, who is not afraid of any conversation, give me the words, wisdom, and heart to join in difficult conversations. Amen. </a:t>
            </a:r>
          </a:p>
          <a:p>
            <a:pPr>
              <a:lnSpc>
                <a:spcPts val="3919"/>
              </a:lnSpc>
            </a:pPr>
          </a:p>
          <a:p>
            <a:pPr>
              <a:lnSpc>
                <a:spcPts val="3919"/>
              </a:lnSpc>
            </a:pPr>
            <a:r>
              <a:rPr lang="en-US" sz="2799">
                <a:solidFill>
                  <a:srgbClr val="000000"/>
                </a:solidFill>
                <a:latin typeface="Canva Sans Bold"/>
              </a:rPr>
              <a:t>Suggested Song:</a:t>
            </a:r>
            <a:r>
              <a:rPr lang="en-US" sz="2799">
                <a:solidFill>
                  <a:srgbClr val="000000"/>
                </a:solidFill>
                <a:latin typeface="Canva Sans"/>
              </a:rPr>
              <a:t> </a:t>
            </a:r>
            <a:r>
              <a:rPr lang="en-US" sz="2799">
                <a:solidFill>
                  <a:srgbClr val="000000"/>
                </a:solidFill>
                <a:latin typeface="Canva Sans"/>
              </a:rPr>
              <a:t>Canticle of th</a:t>
            </a:r>
            <a:r>
              <a:rPr lang="en-US" sz="2799">
                <a:solidFill>
                  <a:srgbClr val="000000"/>
                </a:solidFill>
                <a:latin typeface="Canva Sans"/>
              </a:rPr>
              <a:t>e</a:t>
            </a:r>
            <a:r>
              <a:rPr lang="en-US" sz="2799">
                <a:solidFill>
                  <a:srgbClr val="000000"/>
                </a:solidFill>
                <a:latin typeface="Canva Sans"/>
              </a:rPr>
              <a:t> Turning (ELW 723)</a:t>
            </a:r>
          </a:p>
          <a:p>
            <a:pPr>
              <a:lnSpc>
                <a:spcPts val="3919"/>
              </a:lnSpc>
            </a:pPr>
          </a:p>
          <a:p>
            <a:pPr>
              <a:lnSpc>
                <a:spcPts val="3919"/>
              </a:lnSpc>
            </a:pPr>
          </a:p>
          <a:p>
            <a:pPr>
              <a:lnSpc>
                <a:spcPts val="3919"/>
              </a:lnSpc>
            </a:pPr>
          </a:p>
          <a:p>
            <a:pPr>
              <a:lnSpc>
                <a:spcPts val="3919"/>
              </a:lnSpc>
            </a:pP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