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Lst>
  <p:sldSz cx="18288000" cy="10287000"/>
  <p:notesSz cx="6858000" cy="9144000"/>
  <p:embeddedFontLst>
    <p:embeddedFont>
      <p:font typeface="Norwester" charset="1" panose="00000506000000000000"/>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Canva Sans" charset="1" panose="020B0503030501040103"/>
      <p:regular r:id="rId11"/>
    </p:embeddedFont>
    <p:embeddedFont>
      <p:font typeface="Canva Sans Bold" charset="1" panose="020B0803030501040103"/>
      <p:regular r:id="rId12"/>
    </p:embeddedFont>
    <p:embeddedFont>
      <p:font typeface="Canva Sans Italics" charset="1" panose="020B0503030501040103"/>
      <p:regular r:id="rId13"/>
    </p:embeddedFont>
    <p:embeddedFont>
      <p:font typeface="Canva Sans Bold Italics" charset="1" panose="020B0803030501040103"/>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24253" y="818732"/>
            <a:ext cx="17698257" cy="9249533"/>
            <a:chOff x="0" y="0"/>
            <a:chExt cx="4069284" cy="2126705"/>
          </a:xfrm>
        </p:grpSpPr>
        <p:sp>
          <p:nvSpPr>
            <p:cNvPr name="Freeform 3" id="3"/>
            <p:cNvSpPr/>
            <p:nvPr/>
          </p:nvSpPr>
          <p:spPr>
            <a:xfrm flipH="false" flipV="false" rot="0">
              <a:off x="0" y="0"/>
              <a:ext cx="4069284" cy="2126705"/>
            </a:xfrm>
            <a:custGeom>
              <a:avLst/>
              <a:gdLst/>
              <a:ahLst/>
              <a:cxnLst/>
              <a:rect r="r" b="b" t="t" l="l"/>
              <a:pathLst>
                <a:path h="2126705" w="4069284">
                  <a:moveTo>
                    <a:pt x="0" y="0"/>
                  </a:moveTo>
                  <a:lnTo>
                    <a:pt x="4069284" y="0"/>
                  </a:lnTo>
                  <a:lnTo>
                    <a:pt x="4069284" y="2126705"/>
                  </a:lnTo>
                  <a:lnTo>
                    <a:pt x="0" y="2126705"/>
                  </a:lnTo>
                  <a:close/>
                </a:path>
              </a:pathLst>
            </a:custGeom>
            <a:solidFill>
              <a:srgbClr val="F18072"/>
            </a:solidFill>
          </p:spPr>
        </p:sp>
        <p:sp>
          <p:nvSpPr>
            <p:cNvPr name="TextBox 4" id="4"/>
            <p:cNvSpPr txBox="true"/>
            <p:nvPr/>
          </p:nvSpPr>
          <p:spPr>
            <a:xfrm>
              <a:off x="0" y="-38100"/>
              <a:ext cx="812800" cy="850900"/>
            </a:xfrm>
            <a:prstGeom prst="rect">
              <a:avLst/>
            </a:prstGeom>
          </p:spPr>
          <p:txBody>
            <a:bodyPr anchor="ctr" rtlCol="false" tIns="7217" lIns="7217" bIns="7217" rIns="7217"/>
            <a:lstStyle/>
            <a:p>
              <a:pPr algn="ctr">
                <a:lnSpc>
                  <a:spcPts val="3377"/>
                </a:lnSpc>
                <a:spcBef>
                  <a:spcPct val="0"/>
                </a:spcBef>
              </a:pPr>
            </a:p>
          </p:txBody>
        </p:sp>
      </p:grpSp>
      <p:grpSp>
        <p:nvGrpSpPr>
          <p:cNvPr name="Group 5" id="5"/>
          <p:cNvGrpSpPr/>
          <p:nvPr/>
        </p:nvGrpSpPr>
        <p:grpSpPr>
          <a:xfrm rot="0">
            <a:off x="270292" y="0"/>
            <a:ext cx="1376259" cy="1632921"/>
            <a:chOff x="0" y="0"/>
            <a:chExt cx="316437" cy="375450"/>
          </a:xfrm>
        </p:grpSpPr>
        <p:sp>
          <p:nvSpPr>
            <p:cNvPr name="Freeform 6" id="6"/>
            <p:cNvSpPr/>
            <p:nvPr/>
          </p:nvSpPr>
          <p:spPr>
            <a:xfrm flipH="false" flipV="false" rot="0">
              <a:off x="0" y="0"/>
              <a:ext cx="316437" cy="375450"/>
            </a:xfrm>
            <a:custGeom>
              <a:avLst/>
              <a:gdLst/>
              <a:ahLst/>
              <a:cxnLst/>
              <a:rect r="r" b="b" t="t" l="l"/>
              <a:pathLst>
                <a:path h="375450" w="316437">
                  <a:moveTo>
                    <a:pt x="0" y="0"/>
                  </a:moveTo>
                  <a:lnTo>
                    <a:pt x="316437" y="0"/>
                  </a:lnTo>
                  <a:lnTo>
                    <a:pt x="316437" y="375450"/>
                  </a:lnTo>
                  <a:lnTo>
                    <a:pt x="0" y="375450"/>
                  </a:lnTo>
                  <a:close/>
                </a:path>
              </a:pathLst>
            </a:custGeom>
            <a:solidFill>
              <a:srgbClr val="8DD3C7"/>
            </a:solidFill>
          </p:spPr>
        </p:sp>
        <p:sp>
          <p:nvSpPr>
            <p:cNvPr name="TextBox 7" id="7"/>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8" id="8"/>
          <p:cNvGrpSpPr/>
          <p:nvPr/>
        </p:nvGrpSpPr>
        <p:grpSpPr>
          <a:xfrm rot="0">
            <a:off x="1755128" y="0"/>
            <a:ext cx="1364852" cy="1356051"/>
            <a:chOff x="0" y="0"/>
            <a:chExt cx="313815" cy="311791"/>
          </a:xfrm>
        </p:grpSpPr>
        <p:sp>
          <p:nvSpPr>
            <p:cNvPr name="Freeform 9" id="9"/>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FEFCB3"/>
            </a:solidFill>
          </p:spPr>
        </p:sp>
        <p:sp>
          <p:nvSpPr>
            <p:cNvPr name="TextBox 10" id="10"/>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1" id="11"/>
          <p:cNvGrpSpPr/>
          <p:nvPr/>
        </p:nvGrpSpPr>
        <p:grpSpPr>
          <a:xfrm rot="0">
            <a:off x="3223465" y="0"/>
            <a:ext cx="1399072" cy="673549"/>
            <a:chOff x="0" y="0"/>
            <a:chExt cx="321683" cy="154866"/>
          </a:xfrm>
        </p:grpSpPr>
        <p:sp>
          <p:nvSpPr>
            <p:cNvPr name="Freeform 12" id="12"/>
            <p:cNvSpPr/>
            <p:nvPr/>
          </p:nvSpPr>
          <p:spPr>
            <a:xfrm flipH="false" flipV="false" rot="0">
              <a:off x="0" y="0"/>
              <a:ext cx="321683" cy="154866"/>
            </a:xfrm>
            <a:custGeom>
              <a:avLst/>
              <a:gdLst/>
              <a:ahLst/>
              <a:cxnLst/>
              <a:rect r="r" b="b" t="t" l="l"/>
              <a:pathLst>
                <a:path h="154866" w="321683">
                  <a:moveTo>
                    <a:pt x="0" y="0"/>
                  </a:moveTo>
                  <a:lnTo>
                    <a:pt x="321683" y="0"/>
                  </a:lnTo>
                  <a:lnTo>
                    <a:pt x="321683" y="154866"/>
                  </a:lnTo>
                  <a:lnTo>
                    <a:pt x="0" y="154866"/>
                  </a:lnTo>
                  <a:close/>
                </a:path>
              </a:pathLst>
            </a:custGeom>
            <a:solidFill>
              <a:srgbClr val="BEBADA"/>
            </a:solidFill>
          </p:spPr>
        </p:sp>
        <p:sp>
          <p:nvSpPr>
            <p:cNvPr name="TextBox 13" id="13"/>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4" id="14"/>
          <p:cNvGrpSpPr/>
          <p:nvPr/>
        </p:nvGrpSpPr>
        <p:grpSpPr>
          <a:xfrm rot="0">
            <a:off x="4726022" y="0"/>
            <a:ext cx="1364852" cy="1509062"/>
            <a:chOff x="0" y="0"/>
            <a:chExt cx="313815" cy="346972"/>
          </a:xfrm>
        </p:grpSpPr>
        <p:sp>
          <p:nvSpPr>
            <p:cNvPr name="Freeform 15" id="15"/>
            <p:cNvSpPr/>
            <p:nvPr/>
          </p:nvSpPr>
          <p:spPr>
            <a:xfrm flipH="false" flipV="false" rot="0">
              <a:off x="0" y="0"/>
              <a:ext cx="313815" cy="346972"/>
            </a:xfrm>
            <a:custGeom>
              <a:avLst/>
              <a:gdLst/>
              <a:ahLst/>
              <a:cxnLst/>
              <a:rect r="r" b="b" t="t" l="l"/>
              <a:pathLst>
                <a:path h="346972" w="313815">
                  <a:moveTo>
                    <a:pt x="0" y="0"/>
                  </a:moveTo>
                  <a:lnTo>
                    <a:pt x="313815" y="0"/>
                  </a:lnTo>
                  <a:lnTo>
                    <a:pt x="313815" y="346972"/>
                  </a:lnTo>
                  <a:lnTo>
                    <a:pt x="0" y="346972"/>
                  </a:lnTo>
                  <a:close/>
                </a:path>
              </a:pathLst>
            </a:custGeom>
            <a:solidFill>
              <a:srgbClr val="F6B462"/>
            </a:solidFill>
          </p:spPr>
        </p:sp>
        <p:sp>
          <p:nvSpPr>
            <p:cNvPr name="TextBox 16" id="16"/>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7" id="17"/>
          <p:cNvGrpSpPr/>
          <p:nvPr/>
        </p:nvGrpSpPr>
        <p:grpSpPr>
          <a:xfrm rot="0">
            <a:off x="6194359" y="0"/>
            <a:ext cx="1376259" cy="1216365"/>
            <a:chOff x="0" y="0"/>
            <a:chExt cx="316437" cy="279673"/>
          </a:xfrm>
        </p:grpSpPr>
        <p:sp>
          <p:nvSpPr>
            <p:cNvPr name="Freeform 18" id="18"/>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F18072"/>
            </a:solidFill>
          </p:spPr>
        </p:sp>
        <p:sp>
          <p:nvSpPr>
            <p:cNvPr name="TextBox 19" id="19"/>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0" id="20"/>
          <p:cNvGrpSpPr/>
          <p:nvPr/>
        </p:nvGrpSpPr>
        <p:grpSpPr>
          <a:xfrm rot="0">
            <a:off x="7674103" y="0"/>
            <a:ext cx="1376259" cy="1216365"/>
            <a:chOff x="0" y="0"/>
            <a:chExt cx="316437" cy="279673"/>
          </a:xfrm>
        </p:grpSpPr>
        <p:sp>
          <p:nvSpPr>
            <p:cNvPr name="Freeform 21" id="21"/>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B3DE69"/>
            </a:solidFill>
          </p:spPr>
        </p:sp>
        <p:sp>
          <p:nvSpPr>
            <p:cNvPr name="TextBox 22" id="22"/>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3" id="23"/>
          <p:cNvGrpSpPr/>
          <p:nvPr/>
        </p:nvGrpSpPr>
        <p:grpSpPr>
          <a:xfrm rot="0">
            <a:off x="9158939" y="0"/>
            <a:ext cx="1364852" cy="818239"/>
            <a:chOff x="0" y="0"/>
            <a:chExt cx="313815" cy="188134"/>
          </a:xfrm>
        </p:grpSpPr>
        <p:sp>
          <p:nvSpPr>
            <p:cNvPr name="Freeform 24" id="24"/>
            <p:cNvSpPr/>
            <p:nvPr/>
          </p:nvSpPr>
          <p:spPr>
            <a:xfrm flipH="false" flipV="false" rot="0">
              <a:off x="0" y="0"/>
              <a:ext cx="313815" cy="188134"/>
            </a:xfrm>
            <a:custGeom>
              <a:avLst/>
              <a:gdLst/>
              <a:ahLst/>
              <a:cxnLst/>
              <a:rect r="r" b="b" t="t" l="l"/>
              <a:pathLst>
                <a:path h="188134" w="313815">
                  <a:moveTo>
                    <a:pt x="0" y="0"/>
                  </a:moveTo>
                  <a:lnTo>
                    <a:pt x="313815" y="0"/>
                  </a:lnTo>
                  <a:lnTo>
                    <a:pt x="313815" y="188134"/>
                  </a:lnTo>
                  <a:lnTo>
                    <a:pt x="0" y="188134"/>
                  </a:lnTo>
                  <a:close/>
                </a:path>
              </a:pathLst>
            </a:custGeom>
            <a:solidFill>
              <a:srgbClr val="80B1D3"/>
            </a:solidFill>
          </p:spPr>
        </p:sp>
        <p:sp>
          <p:nvSpPr>
            <p:cNvPr name="TextBox 25" id="25"/>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6" id="26"/>
          <p:cNvGrpSpPr/>
          <p:nvPr/>
        </p:nvGrpSpPr>
        <p:grpSpPr>
          <a:xfrm rot="0">
            <a:off x="10627276" y="0"/>
            <a:ext cx="1399072" cy="1356051"/>
            <a:chOff x="0" y="0"/>
            <a:chExt cx="321683" cy="311791"/>
          </a:xfrm>
        </p:grpSpPr>
        <p:sp>
          <p:nvSpPr>
            <p:cNvPr name="Freeform 27" id="27"/>
            <p:cNvSpPr/>
            <p:nvPr/>
          </p:nvSpPr>
          <p:spPr>
            <a:xfrm flipH="false" flipV="false" rot="0">
              <a:off x="0" y="0"/>
              <a:ext cx="321683" cy="311791"/>
            </a:xfrm>
            <a:custGeom>
              <a:avLst/>
              <a:gdLst/>
              <a:ahLst/>
              <a:cxnLst/>
              <a:rect r="r" b="b" t="t" l="l"/>
              <a:pathLst>
                <a:path h="311791" w="321683">
                  <a:moveTo>
                    <a:pt x="0" y="0"/>
                  </a:moveTo>
                  <a:lnTo>
                    <a:pt x="321683" y="0"/>
                  </a:lnTo>
                  <a:lnTo>
                    <a:pt x="321683" y="311791"/>
                  </a:lnTo>
                  <a:lnTo>
                    <a:pt x="0" y="311791"/>
                  </a:lnTo>
                  <a:close/>
                </a:path>
              </a:pathLst>
            </a:custGeom>
            <a:solidFill>
              <a:srgbClr val="F8CDE5"/>
            </a:solidFill>
          </p:spPr>
        </p:sp>
        <p:sp>
          <p:nvSpPr>
            <p:cNvPr name="TextBox 28" id="28"/>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9" id="29"/>
          <p:cNvGrpSpPr/>
          <p:nvPr/>
        </p:nvGrpSpPr>
        <p:grpSpPr>
          <a:xfrm rot="0">
            <a:off x="12129833" y="0"/>
            <a:ext cx="1364852" cy="1356051"/>
            <a:chOff x="0" y="0"/>
            <a:chExt cx="313815" cy="311791"/>
          </a:xfrm>
        </p:grpSpPr>
        <p:sp>
          <p:nvSpPr>
            <p:cNvPr name="Freeform 30" id="30"/>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D9D9D9"/>
            </a:solidFill>
          </p:spPr>
        </p:sp>
        <p:sp>
          <p:nvSpPr>
            <p:cNvPr name="TextBox 31" id="31"/>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2" id="32"/>
          <p:cNvGrpSpPr/>
          <p:nvPr/>
        </p:nvGrpSpPr>
        <p:grpSpPr>
          <a:xfrm rot="0">
            <a:off x="13598170" y="0"/>
            <a:ext cx="1376259" cy="1216365"/>
            <a:chOff x="0" y="0"/>
            <a:chExt cx="316437" cy="279673"/>
          </a:xfrm>
        </p:grpSpPr>
        <p:sp>
          <p:nvSpPr>
            <p:cNvPr name="Freeform 33" id="33"/>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BC80BD"/>
            </a:solidFill>
          </p:spPr>
        </p:sp>
        <p:sp>
          <p:nvSpPr>
            <p:cNvPr name="TextBox 34" id="34"/>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5" id="35"/>
          <p:cNvGrpSpPr/>
          <p:nvPr/>
        </p:nvGrpSpPr>
        <p:grpSpPr>
          <a:xfrm rot="0">
            <a:off x="15077914" y="0"/>
            <a:ext cx="1364852" cy="1356051"/>
            <a:chOff x="0" y="0"/>
            <a:chExt cx="313815" cy="311791"/>
          </a:xfrm>
        </p:grpSpPr>
        <p:sp>
          <p:nvSpPr>
            <p:cNvPr name="Freeform 36" id="36"/>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CCEBC5"/>
            </a:solidFill>
          </p:spPr>
        </p:sp>
        <p:sp>
          <p:nvSpPr>
            <p:cNvPr name="TextBox 37" id="37"/>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8" id="38"/>
          <p:cNvGrpSpPr/>
          <p:nvPr/>
        </p:nvGrpSpPr>
        <p:grpSpPr>
          <a:xfrm rot="0">
            <a:off x="16546252" y="0"/>
            <a:ext cx="1376259" cy="1356051"/>
            <a:chOff x="0" y="0"/>
            <a:chExt cx="316437" cy="311791"/>
          </a:xfrm>
        </p:grpSpPr>
        <p:sp>
          <p:nvSpPr>
            <p:cNvPr name="Freeform 39" id="39"/>
            <p:cNvSpPr/>
            <p:nvPr/>
          </p:nvSpPr>
          <p:spPr>
            <a:xfrm flipH="false" flipV="false" rot="0">
              <a:off x="0" y="0"/>
              <a:ext cx="316437" cy="311791"/>
            </a:xfrm>
            <a:custGeom>
              <a:avLst/>
              <a:gdLst/>
              <a:ahLst/>
              <a:cxnLst/>
              <a:rect r="r" b="b" t="t" l="l"/>
              <a:pathLst>
                <a:path h="311791" w="316437">
                  <a:moveTo>
                    <a:pt x="0" y="0"/>
                  </a:moveTo>
                  <a:lnTo>
                    <a:pt x="316437" y="0"/>
                  </a:lnTo>
                  <a:lnTo>
                    <a:pt x="316437" y="311791"/>
                  </a:lnTo>
                  <a:lnTo>
                    <a:pt x="0" y="311791"/>
                  </a:lnTo>
                  <a:close/>
                </a:path>
              </a:pathLst>
            </a:custGeom>
            <a:solidFill>
              <a:srgbClr val="FDED6F"/>
            </a:solidFill>
          </p:spPr>
        </p:sp>
        <p:sp>
          <p:nvSpPr>
            <p:cNvPr name="TextBox 40" id="40"/>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41" id="41"/>
          <p:cNvGrpSpPr/>
          <p:nvPr/>
        </p:nvGrpSpPr>
        <p:grpSpPr>
          <a:xfrm rot="0">
            <a:off x="-145470" y="278639"/>
            <a:ext cx="18970411" cy="1467628"/>
            <a:chOff x="0" y="0"/>
            <a:chExt cx="4138857" cy="320199"/>
          </a:xfrm>
        </p:grpSpPr>
        <p:sp>
          <p:nvSpPr>
            <p:cNvPr name="Freeform 42" id="42"/>
            <p:cNvSpPr/>
            <p:nvPr/>
          </p:nvSpPr>
          <p:spPr>
            <a:xfrm flipH="false" flipV="false" rot="0">
              <a:off x="0" y="0"/>
              <a:ext cx="4138857" cy="320199"/>
            </a:xfrm>
            <a:custGeom>
              <a:avLst/>
              <a:gdLst/>
              <a:ahLst/>
              <a:cxnLst/>
              <a:rect r="r" b="b" t="t" l="l"/>
              <a:pathLst>
                <a:path h="320199" w="4138857">
                  <a:moveTo>
                    <a:pt x="0" y="0"/>
                  </a:moveTo>
                  <a:lnTo>
                    <a:pt x="4138857" y="0"/>
                  </a:lnTo>
                  <a:lnTo>
                    <a:pt x="4138857" y="320199"/>
                  </a:lnTo>
                  <a:lnTo>
                    <a:pt x="0" y="320199"/>
                  </a:lnTo>
                  <a:close/>
                </a:path>
              </a:pathLst>
            </a:custGeom>
            <a:solidFill>
              <a:srgbClr val="FFFFFF"/>
            </a:solidFill>
          </p:spPr>
        </p:sp>
        <p:sp>
          <p:nvSpPr>
            <p:cNvPr name="TextBox 43" id="43"/>
            <p:cNvSpPr txBox="true"/>
            <p:nvPr/>
          </p:nvSpPr>
          <p:spPr>
            <a:xfrm>
              <a:off x="0" y="-9525"/>
              <a:ext cx="812800" cy="822325"/>
            </a:xfrm>
            <a:prstGeom prst="rect">
              <a:avLst/>
            </a:prstGeom>
          </p:spPr>
          <p:txBody>
            <a:bodyPr anchor="ctr" rtlCol="false" tIns="7217" lIns="7217" bIns="7217" rIns="7217"/>
            <a:lstStyle/>
            <a:p>
              <a:pPr algn="ctr">
                <a:lnSpc>
                  <a:spcPts val="437"/>
                </a:lnSpc>
              </a:pPr>
            </a:p>
          </p:txBody>
        </p:sp>
      </p:grpSp>
      <p:sp>
        <p:nvSpPr>
          <p:cNvPr name="TextBox 44" id="44"/>
          <p:cNvSpPr txBox="true"/>
          <p:nvPr/>
        </p:nvSpPr>
        <p:spPr>
          <a:xfrm rot="0">
            <a:off x="270292" y="445437"/>
            <a:ext cx="17606179" cy="1162607"/>
          </a:xfrm>
          <a:prstGeom prst="rect">
            <a:avLst/>
          </a:prstGeom>
        </p:spPr>
        <p:txBody>
          <a:bodyPr anchor="t" rtlCol="false" tIns="0" lIns="0" bIns="0" rIns="0">
            <a:spAutoFit/>
          </a:bodyPr>
          <a:lstStyle/>
          <a:p>
            <a:pPr algn="ctr">
              <a:lnSpc>
                <a:spcPts val="9001"/>
              </a:lnSpc>
            </a:pPr>
            <a:r>
              <a:rPr lang="en-US" sz="7827" spc="688">
                <a:solidFill>
                  <a:srgbClr val="000000"/>
                </a:solidFill>
                <a:latin typeface="Norwester"/>
              </a:rPr>
              <a:t>GO AND...ASK</a:t>
            </a:r>
          </a:p>
        </p:txBody>
      </p:sp>
      <p:sp>
        <p:nvSpPr>
          <p:cNvPr name="TextBox 45" id="45"/>
          <p:cNvSpPr txBox="true"/>
          <p:nvPr/>
        </p:nvSpPr>
        <p:spPr>
          <a:xfrm rot="0">
            <a:off x="716018" y="1850736"/>
            <a:ext cx="16668688" cy="7414415"/>
          </a:xfrm>
          <a:prstGeom prst="rect">
            <a:avLst/>
          </a:prstGeom>
        </p:spPr>
        <p:txBody>
          <a:bodyPr anchor="t" rtlCol="false" tIns="0" lIns="0" bIns="0" rIns="0">
            <a:spAutoFit/>
          </a:bodyPr>
          <a:lstStyle/>
          <a:p>
            <a:pPr>
              <a:lnSpc>
                <a:spcPts val="3919"/>
              </a:lnSpc>
            </a:pPr>
            <a:r>
              <a:rPr lang="en-US" sz="2799">
                <a:solidFill>
                  <a:srgbClr val="000000"/>
                </a:solidFill>
                <a:latin typeface="Canva Sans"/>
              </a:rPr>
              <a:t>In a world that is shifting and changing, we have come to recognize the importance of asking good questions. Good questions come from intentional listening and a willingness to engage with the unknown. God, Jesus, prophets, disciples, crowds, and Martin Luther all asked questions. As followers of Jesus, we are called to wrestle with questions, which do not always result in clear answers. </a:t>
            </a:r>
          </a:p>
          <a:p>
            <a:pPr>
              <a:lnSpc>
                <a:spcPts val="3919"/>
              </a:lnSpc>
            </a:pPr>
          </a:p>
          <a:p>
            <a:pPr>
              <a:lnSpc>
                <a:spcPts val="3919"/>
              </a:lnSpc>
            </a:pPr>
            <a:r>
              <a:rPr lang="en-US" sz="2799">
                <a:solidFill>
                  <a:srgbClr val="000000"/>
                </a:solidFill>
                <a:latin typeface="Canva Sans Bold"/>
              </a:rPr>
              <a:t>Questions to Consider: </a:t>
            </a:r>
          </a:p>
          <a:p>
            <a:pPr marL="604511" indent="-302256" lvl="1">
              <a:lnSpc>
                <a:spcPts val="3919"/>
              </a:lnSpc>
              <a:buFont typeface="Arial"/>
              <a:buChar char="•"/>
            </a:pPr>
            <a:r>
              <a:rPr lang="en-US" sz="2799">
                <a:solidFill>
                  <a:srgbClr val="000000"/>
                </a:solidFill>
                <a:latin typeface="Canva Sans"/>
              </a:rPr>
              <a:t>What big questions are on your heart and mind?</a:t>
            </a:r>
          </a:p>
          <a:p>
            <a:pPr marL="604511" indent="-302256" lvl="1">
              <a:lnSpc>
                <a:spcPts val="3919"/>
              </a:lnSpc>
              <a:buFont typeface="Arial"/>
              <a:buChar char="•"/>
            </a:pPr>
            <a:r>
              <a:rPr lang="en-US" sz="2799">
                <a:solidFill>
                  <a:srgbClr val="000000"/>
                </a:solidFill>
                <a:latin typeface="Canva Sans"/>
              </a:rPr>
              <a:t>What is a question you are afraid to ask?</a:t>
            </a:r>
          </a:p>
          <a:p>
            <a:pPr marL="604511" indent="-302256" lvl="1">
              <a:lnSpc>
                <a:spcPts val="3919"/>
              </a:lnSpc>
              <a:buFont typeface="Arial"/>
              <a:buChar char="•"/>
            </a:pPr>
            <a:r>
              <a:rPr lang="en-US" sz="2799">
                <a:solidFill>
                  <a:srgbClr val="000000"/>
                </a:solidFill>
                <a:latin typeface="Canva Sans"/>
              </a:rPr>
              <a:t>What would you add to Martin Luther’s 95 Theses? </a:t>
            </a:r>
          </a:p>
          <a:p>
            <a:pPr marL="604511" indent="-302256" lvl="1">
              <a:lnSpc>
                <a:spcPts val="3919"/>
              </a:lnSpc>
              <a:buFont typeface="Arial"/>
              <a:buChar char="•"/>
            </a:pPr>
            <a:r>
              <a:rPr lang="en-US" sz="2799">
                <a:solidFill>
                  <a:srgbClr val="000000"/>
                </a:solidFill>
                <a:latin typeface="Canva Sans"/>
              </a:rPr>
              <a:t>What is</a:t>
            </a:r>
            <a:r>
              <a:rPr lang="en-US" sz="2799">
                <a:solidFill>
                  <a:srgbClr val="000000"/>
                </a:solidFill>
                <a:latin typeface="Canva Sans"/>
              </a:rPr>
              <a:t> a ‘GO to’ question as you engage in conversation? </a:t>
            </a:r>
          </a:p>
          <a:p>
            <a:pPr>
              <a:lnSpc>
                <a:spcPts val="3919"/>
              </a:lnSpc>
            </a:pPr>
          </a:p>
          <a:p>
            <a:pPr>
              <a:lnSpc>
                <a:spcPts val="3919"/>
              </a:lnSpc>
            </a:pPr>
            <a:r>
              <a:rPr lang="en-US" sz="2799">
                <a:solidFill>
                  <a:srgbClr val="000000"/>
                </a:solidFill>
                <a:latin typeface="Canva Sans Bold"/>
              </a:rPr>
              <a:t>Prayer:</a:t>
            </a:r>
            <a:r>
              <a:rPr lang="en-US" sz="2799">
                <a:solidFill>
                  <a:srgbClr val="000000"/>
                </a:solidFill>
                <a:latin typeface="Canva Sans"/>
              </a:rPr>
              <a:t> Knowing God, what are you asking of me? Amen. </a:t>
            </a:r>
          </a:p>
          <a:p>
            <a:pPr>
              <a:lnSpc>
                <a:spcPts val="3919"/>
              </a:lnSpc>
            </a:pPr>
          </a:p>
          <a:p>
            <a:pPr>
              <a:lnSpc>
                <a:spcPts val="3919"/>
              </a:lnSpc>
            </a:pPr>
            <a:r>
              <a:rPr lang="en-US" sz="2799">
                <a:solidFill>
                  <a:srgbClr val="000000"/>
                </a:solidFill>
                <a:latin typeface="Canva Sans Bold"/>
              </a:rPr>
              <a:t>Suggested Song:</a:t>
            </a:r>
            <a:r>
              <a:rPr lang="en-US" sz="2799">
                <a:solidFill>
                  <a:srgbClr val="000000"/>
                </a:solidFill>
                <a:latin typeface="Canva Sans"/>
              </a:rPr>
              <a:t> A</a:t>
            </a:r>
            <a:r>
              <a:rPr lang="en-US" sz="2799">
                <a:solidFill>
                  <a:srgbClr val="000000"/>
                </a:solidFill>
                <a:latin typeface="Canva Sans"/>
              </a:rPr>
              <a:t>sk the Complicated Questions (ACS 1005)</a:t>
            </a:r>
          </a:p>
        </p:txBody>
      </p:sp>
      <p:sp>
        <p:nvSpPr>
          <p:cNvPr name="TextBox 46" id="46"/>
          <p:cNvSpPr txBox="true"/>
          <p:nvPr/>
        </p:nvSpPr>
        <p:spPr>
          <a:xfrm rot="0">
            <a:off x="716018" y="9369620"/>
            <a:ext cx="16668688" cy="448292"/>
          </a:xfrm>
          <a:prstGeom prst="rect">
            <a:avLst/>
          </a:prstGeom>
        </p:spPr>
        <p:txBody>
          <a:bodyPr anchor="t" rtlCol="false" tIns="0" lIns="0" bIns="0" rIns="0">
            <a:spAutoFit/>
          </a:bodyPr>
          <a:lstStyle/>
          <a:p>
            <a:pPr algn="ctr">
              <a:lnSpc>
                <a:spcPts val="3639"/>
              </a:lnSpc>
            </a:pPr>
            <a:r>
              <a:rPr lang="en-US" sz="2599">
                <a:solidFill>
                  <a:srgbClr val="000000"/>
                </a:solidFill>
                <a:latin typeface="Canva Sans Italics"/>
              </a:rPr>
              <a:t>Learn More at nebraskasynod.org/go-and/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DAFkavWp85o</dc:identifier>
  <dcterms:modified xsi:type="dcterms:W3CDTF">2011-08-01T06:04:30Z</dcterms:modified>
  <cp:revision>1</cp:revision>
  <dc:title>GO and...</dc:title>
</cp:coreProperties>
</file>